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56" r:id="rId5"/>
    <p:sldId id="270" r:id="rId6"/>
    <p:sldId id="279" r:id="rId7"/>
    <p:sldId id="280" r:id="rId8"/>
    <p:sldId id="281" r:id="rId9"/>
    <p:sldId id="282" r:id="rId10"/>
    <p:sldId id="284" r:id="rId11"/>
    <p:sldId id="285" r:id="rId12"/>
    <p:sldId id="286" r:id="rId13"/>
    <p:sldId id="283" r:id="rId14"/>
    <p:sldId id="287" r:id="rId15"/>
    <p:sldId id="288" r:id="rId16"/>
    <p:sldId id="289" r:id="rId17"/>
    <p:sldId id="291" r:id="rId18"/>
    <p:sldId id="290" r:id="rId19"/>
    <p:sldId id="275"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1776" autoAdjust="0"/>
  </p:normalViewPr>
  <p:slideViewPr>
    <p:cSldViewPr snapToGrid="0">
      <p:cViewPr varScale="1">
        <p:scale>
          <a:sx n="91" d="100"/>
          <a:sy n="91" d="100"/>
        </p:scale>
        <p:origin x="1296"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C4FEE8A-5B27-45CE-8161-FB98D69F9748}" type="datetimeFigureOut">
              <a:rPr lang="en-CA" smtClean="0"/>
              <a:t>08/12/2023</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811ABF1-AC66-4C98-8671-98AAAA142A0A}" type="slidenum">
              <a:rPr lang="en-CA" smtClean="0"/>
              <a:t>‹#›</a:t>
            </a:fld>
            <a:endParaRPr lang="en-CA"/>
          </a:p>
        </p:txBody>
      </p:sp>
    </p:spTree>
    <p:extLst>
      <p:ext uri="{BB962C8B-B14F-4D97-AF65-F5344CB8AC3E}">
        <p14:creationId xmlns:p14="http://schemas.microsoft.com/office/powerpoint/2010/main" val="198638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A6F4B9-C34D-4A1E-92F8-B9662064B89D}" type="datetimeFigureOut">
              <a:rPr lang="en-CA" smtClean="0"/>
              <a:t>08/12/2023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5CD535-3210-4CFC-B310-62A94C7BC56B}" type="slidenum">
              <a:rPr lang="en-CA" smtClean="0"/>
              <a:t>‹#›</a:t>
            </a:fld>
            <a:endParaRPr lang="en-CA"/>
          </a:p>
        </p:txBody>
      </p:sp>
    </p:spTree>
    <p:extLst>
      <p:ext uri="{BB962C8B-B14F-4D97-AF65-F5344CB8AC3E}">
        <p14:creationId xmlns:p14="http://schemas.microsoft.com/office/powerpoint/2010/main" val="86077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5CD535-3210-4CFC-B310-62A94C7BC56B}" type="slidenum">
              <a:rPr lang="en-CA" smtClean="0"/>
              <a:t>1</a:t>
            </a:fld>
            <a:endParaRPr lang="en-CA"/>
          </a:p>
        </p:txBody>
      </p:sp>
    </p:spTree>
    <p:extLst>
      <p:ext uri="{BB962C8B-B14F-4D97-AF65-F5344CB8AC3E}">
        <p14:creationId xmlns:p14="http://schemas.microsoft.com/office/powerpoint/2010/main" val="56261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5CD535-3210-4CFC-B310-62A94C7BC56B}" type="slidenum">
              <a:rPr lang="en-CA" smtClean="0"/>
              <a:t>10</a:t>
            </a:fld>
            <a:endParaRPr lang="en-CA"/>
          </a:p>
        </p:txBody>
      </p:sp>
    </p:spTree>
    <p:extLst>
      <p:ext uri="{BB962C8B-B14F-4D97-AF65-F5344CB8AC3E}">
        <p14:creationId xmlns:p14="http://schemas.microsoft.com/office/powerpoint/2010/main" val="909742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5CD535-3210-4CFC-B310-62A94C7BC56B}" type="slidenum">
              <a:rPr lang="en-CA" smtClean="0"/>
              <a:t>11</a:t>
            </a:fld>
            <a:endParaRPr lang="en-CA"/>
          </a:p>
        </p:txBody>
      </p:sp>
    </p:spTree>
    <p:extLst>
      <p:ext uri="{BB962C8B-B14F-4D97-AF65-F5344CB8AC3E}">
        <p14:creationId xmlns:p14="http://schemas.microsoft.com/office/powerpoint/2010/main" val="271151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5CD535-3210-4CFC-B310-62A94C7BC56B}" type="slidenum">
              <a:rPr lang="en-CA" smtClean="0"/>
              <a:t>12</a:t>
            </a:fld>
            <a:endParaRPr lang="en-CA"/>
          </a:p>
        </p:txBody>
      </p:sp>
    </p:spTree>
    <p:extLst>
      <p:ext uri="{BB962C8B-B14F-4D97-AF65-F5344CB8AC3E}">
        <p14:creationId xmlns:p14="http://schemas.microsoft.com/office/powerpoint/2010/main" val="59891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5CD535-3210-4CFC-B310-62A94C7BC56B}" type="slidenum">
              <a:rPr lang="en-CA" smtClean="0"/>
              <a:t>16</a:t>
            </a:fld>
            <a:endParaRPr lang="en-CA"/>
          </a:p>
        </p:txBody>
      </p:sp>
    </p:spTree>
    <p:extLst>
      <p:ext uri="{BB962C8B-B14F-4D97-AF65-F5344CB8AC3E}">
        <p14:creationId xmlns:p14="http://schemas.microsoft.com/office/powerpoint/2010/main" val="21156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5CD535-3210-4CFC-B310-62A94C7BC56B}" type="slidenum">
              <a:rPr lang="en-CA" smtClean="0"/>
              <a:t>2</a:t>
            </a:fld>
            <a:endParaRPr lang="en-CA"/>
          </a:p>
        </p:txBody>
      </p:sp>
    </p:spTree>
    <p:extLst>
      <p:ext uri="{BB962C8B-B14F-4D97-AF65-F5344CB8AC3E}">
        <p14:creationId xmlns:p14="http://schemas.microsoft.com/office/powerpoint/2010/main" val="98433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5CD535-3210-4CFC-B310-62A94C7BC56B}" type="slidenum">
              <a:rPr lang="en-CA" smtClean="0"/>
              <a:t>3</a:t>
            </a:fld>
            <a:endParaRPr lang="en-CA"/>
          </a:p>
        </p:txBody>
      </p:sp>
    </p:spTree>
    <p:extLst>
      <p:ext uri="{BB962C8B-B14F-4D97-AF65-F5344CB8AC3E}">
        <p14:creationId xmlns:p14="http://schemas.microsoft.com/office/powerpoint/2010/main" val="24485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5CD535-3210-4CFC-B310-62A94C7BC56B}" type="slidenum">
              <a:rPr lang="en-CA" smtClean="0"/>
              <a:t>4</a:t>
            </a:fld>
            <a:endParaRPr lang="en-CA"/>
          </a:p>
        </p:txBody>
      </p:sp>
    </p:spTree>
    <p:extLst>
      <p:ext uri="{BB962C8B-B14F-4D97-AF65-F5344CB8AC3E}">
        <p14:creationId xmlns:p14="http://schemas.microsoft.com/office/powerpoint/2010/main" val="875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5CD535-3210-4CFC-B310-62A94C7BC56B}" type="slidenum">
              <a:rPr lang="en-CA" smtClean="0"/>
              <a:t>5</a:t>
            </a:fld>
            <a:endParaRPr lang="en-CA"/>
          </a:p>
        </p:txBody>
      </p:sp>
    </p:spTree>
    <p:extLst>
      <p:ext uri="{BB962C8B-B14F-4D97-AF65-F5344CB8AC3E}">
        <p14:creationId xmlns:p14="http://schemas.microsoft.com/office/powerpoint/2010/main" val="125891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5CD535-3210-4CFC-B310-62A94C7BC56B}" type="slidenum">
              <a:rPr lang="en-CA" smtClean="0"/>
              <a:t>6</a:t>
            </a:fld>
            <a:endParaRPr lang="en-CA"/>
          </a:p>
        </p:txBody>
      </p:sp>
    </p:spTree>
    <p:extLst>
      <p:ext uri="{BB962C8B-B14F-4D97-AF65-F5344CB8AC3E}">
        <p14:creationId xmlns:p14="http://schemas.microsoft.com/office/powerpoint/2010/main" val="3873535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 Ignatius Loyola: Discernment</a:t>
            </a:r>
            <a:r>
              <a:rPr lang="en-US" baseline="0" dirty="0" smtClean="0"/>
              <a:t> of Spirits – “</a:t>
            </a:r>
            <a:r>
              <a:rPr lang="en-US" dirty="0" smtClean="0"/>
              <a:t>These interior movements consist of thoughts, imaginings, emotions, inclinations, desires, feelings, repulsions, and attractions. Spiritual discernment of spirits involves becoming sensitive to these movements, reflecting on them, and understanding where they come from and where they lead us.”</a:t>
            </a:r>
          </a:p>
          <a:p>
            <a:endParaRPr lang="en-US" dirty="0" smtClean="0"/>
          </a:p>
          <a:p>
            <a:r>
              <a:rPr lang="en-US" dirty="0" smtClean="0"/>
              <a:t>https://www.ignatianspirituality.com/making-good-decisions/discernment-of-spirits/</a:t>
            </a:r>
          </a:p>
          <a:p>
            <a:endParaRPr lang="en-CA" dirty="0"/>
          </a:p>
        </p:txBody>
      </p:sp>
      <p:sp>
        <p:nvSpPr>
          <p:cNvPr id="4" name="Slide Number Placeholder 3"/>
          <p:cNvSpPr>
            <a:spLocks noGrp="1"/>
          </p:cNvSpPr>
          <p:nvPr>
            <p:ph type="sldNum" sz="quarter" idx="10"/>
          </p:nvPr>
        </p:nvSpPr>
        <p:spPr/>
        <p:txBody>
          <a:bodyPr/>
          <a:lstStyle/>
          <a:p>
            <a:fld id="{BE5CD535-3210-4CFC-B310-62A94C7BC56B}" type="slidenum">
              <a:rPr lang="en-CA" smtClean="0"/>
              <a:t>7</a:t>
            </a:fld>
            <a:endParaRPr lang="en-CA"/>
          </a:p>
        </p:txBody>
      </p:sp>
    </p:spTree>
    <p:extLst>
      <p:ext uri="{BB962C8B-B14F-4D97-AF65-F5344CB8AC3E}">
        <p14:creationId xmlns:p14="http://schemas.microsoft.com/office/powerpoint/2010/main" val="21862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5CD535-3210-4CFC-B310-62A94C7BC56B}" type="slidenum">
              <a:rPr lang="en-CA" smtClean="0"/>
              <a:t>8</a:t>
            </a:fld>
            <a:endParaRPr lang="en-CA"/>
          </a:p>
        </p:txBody>
      </p:sp>
    </p:spTree>
    <p:extLst>
      <p:ext uri="{BB962C8B-B14F-4D97-AF65-F5344CB8AC3E}">
        <p14:creationId xmlns:p14="http://schemas.microsoft.com/office/powerpoint/2010/main" val="48521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5CD535-3210-4CFC-B310-62A94C7BC56B}" type="slidenum">
              <a:rPr lang="en-CA" smtClean="0"/>
              <a:t>9</a:t>
            </a:fld>
            <a:endParaRPr lang="en-CA"/>
          </a:p>
        </p:txBody>
      </p:sp>
    </p:spTree>
    <p:extLst>
      <p:ext uri="{BB962C8B-B14F-4D97-AF65-F5344CB8AC3E}">
        <p14:creationId xmlns:p14="http://schemas.microsoft.com/office/powerpoint/2010/main" val="3756495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530858" y="898671"/>
            <a:ext cx="5824104" cy="1932709"/>
          </a:xfrm>
        </p:spPr>
        <p:txBody>
          <a:bodyPr anchor="ctr">
            <a:normAutofit/>
          </a:bodyPr>
          <a:lstStyle>
            <a:lvl1pPr algn="l">
              <a:defRPr sz="5400" b="1">
                <a:solidFill>
                  <a:schemeClr val="bg1"/>
                </a:solidFill>
              </a:defRPr>
            </a:lvl1pPr>
          </a:lstStyle>
          <a:p>
            <a:r>
              <a:rPr lang="en-US" dirty="0" smtClean="0"/>
              <a:t>Click to edit </a:t>
            </a:r>
            <a:br>
              <a:rPr lang="en-US" dirty="0" smtClean="0"/>
            </a:br>
            <a:r>
              <a:rPr lang="en-US" dirty="0" smtClean="0"/>
              <a:t>Master title style</a:t>
            </a:r>
            <a:endParaRPr lang="en-CA" dirty="0"/>
          </a:p>
        </p:txBody>
      </p:sp>
      <p:sp>
        <p:nvSpPr>
          <p:cNvPr id="3" name="Subtitle 2"/>
          <p:cNvSpPr>
            <a:spLocks noGrp="1"/>
          </p:cNvSpPr>
          <p:nvPr>
            <p:ph type="subTitle" idx="1"/>
          </p:nvPr>
        </p:nvSpPr>
        <p:spPr>
          <a:xfrm>
            <a:off x="4530858" y="3139500"/>
            <a:ext cx="5824104" cy="689406"/>
          </a:xfrm>
        </p:spPr>
        <p:txBody>
          <a:bodyPr/>
          <a:lstStyle>
            <a:lvl1pPr marL="0" indent="0" algn="l">
              <a:buNone/>
              <a:defRPr sz="2400">
                <a:solidFill>
                  <a:srgbClr val="00B0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447" y="5689062"/>
            <a:ext cx="3254929" cy="699207"/>
          </a:xfrm>
          <a:prstGeom prst="rect">
            <a:avLst/>
          </a:prstGeom>
        </p:spPr>
      </p:pic>
    </p:spTree>
    <p:extLst>
      <p:ext uri="{BB962C8B-B14F-4D97-AF65-F5344CB8AC3E}">
        <p14:creationId xmlns:p14="http://schemas.microsoft.com/office/powerpoint/2010/main" val="7398620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Blue Side Bar ">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1419"/>
          <a:stretch/>
        </p:blipFill>
        <p:spPr>
          <a:xfrm rot="10800000">
            <a:off x="2611395" y="0"/>
            <a:ext cx="9580605" cy="6858000"/>
          </a:xfrm>
          <a:prstGeom prst="rect">
            <a:avLst/>
          </a:prstGeom>
        </p:spPr>
      </p:pic>
      <p:sp>
        <p:nvSpPr>
          <p:cNvPr id="10" name="Slide Number Placeholder 5"/>
          <p:cNvSpPr>
            <a:spLocks noGrp="1"/>
          </p:cNvSpPr>
          <p:nvPr>
            <p:ph type="sldNum" sz="quarter" idx="12"/>
          </p:nvPr>
        </p:nvSpPr>
        <p:spPr>
          <a:xfrm>
            <a:off x="8610600" y="6164825"/>
            <a:ext cx="2743200" cy="365125"/>
          </a:xfrm>
        </p:spPr>
        <p:txBody>
          <a:bodyPr/>
          <a:lstStyle>
            <a:lvl1pPr>
              <a:defRPr>
                <a:solidFill>
                  <a:schemeClr val="bg1"/>
                </a:solidFill>
              </a:defRPr>
            </a:lvl1pPr>
          </a:lstStyle>
          <a:p>
            <a:fld id="{3D1EC383-C7C2-428B-A931-C10A7F8C8CF0}" type="slidenum">
              <a:rPr lang="en-CA" smtClean="0"/>
              <a:pPr/>
              <a:t>‹#›</a:t>
            </a:fld>
            <a:endParaRPr lang="en-CA" dirty="0"/>
          </a:p>
        </p:txBody>
      </p:sp>
      <p:sp>
        <p:nvSpPr>
          <p:cNvPr id="7" name="Title 1"/>
          <p:cNvSpPr txBox="1">
            <a:spLocks/>
          </p:cNvSpPr>
          <p:nvPr userDrawn="1"/>
        </p:nvSpPr>
        <p:spPr>
          <a:xfrm>
            <a:off x="434546" y="413611"/>
            <a:ext cx="7622059" cy="904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en-US" dirty="0" smtClean="0">
                <a:solidFill>
                  <a:schemeClr val="tx1"/>
                </a:solidFill>
              </a:rPr>
              <a:t>Click to edit Master title style</a:t>
            </a:r>
            <a:endParaRPr lang="en-CA" dirty="0">
              <a:solidFill>
                <a:schemeClr val="tx1"/>
              </a:solidFill>
            </a:endParaRPr>
          </a:p>
        </p:txBody>
      </p:sp>
      <p:sp>
        <p:nvSpPr>
          <p:cNvPr id="6" name="Content Placeholder 5"/>
          <p:cNvSpPr>
            <a:spLocks noGrp="1"/>
          </p:cNvSpPr>
          <p:nvPr>
            <p:ph sz="quarter" idx="13"/>
          </p:nvPr>
        </p:nvSpPr>
        <p:spPr>
          <a:xfrm>
            <a:off x="434546" y="1449688"/>
            <a:ext cx="7234238" cy="46386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756733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Blue background">
    <p:bg>
      <p:bgRef idx="1001">
        <a:schemeClr val="bg2"/>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610600" y="6164825"/>
            <a:ext cx="2743200" cy="365125"/>
          </a:xfrm>
        </p:spPr>
        <p:txBody>
          <a:bodyPr/>
          <a:lstStyle/>
          <a:p>
            <a:fld id="{3D1EC383-C7C2-428B-A931-C10A7F8C8CF0}" type="slidenum">
              <a:rPr lang="en-CA" smtClean="0"/>
              <a:t>‹#›</a:t>
            </a:fld>
            <a:endParaRPr lang="en-CA"/>
          </a:p>
        </p:txBody>
      </p:sp>
    </p:spTree>
    <p:extLst>
      <p:ext uri="{BB962C8B-B14F-4D97-AF65-F5344CB8AC3E}">
        <p14:creationId xmlns:p14="http://schemas.microsoft.com/office/powerpoint/2010/main" val="2348753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Light background">
    <p:bg>
      <p:bgRef idx="1002">
        <a:schemeClr val="bg2"/>
      </p:bgRef>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610600" y="61648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1EC383-C7C2-428B-A931-C10A7F8C8CF0}" type="slidenum">
              <a:rPr lang="en-CA" smtClean="0"/>
              <a:pPr/>
              <a:t>‹#›</a:t>
            </a:fld>
            <a:endParaRPr lang="en-CA"/>
          </a:p>
        </p:txBody>
      </p:sp>
    </p:spTree>
    <p:extLst>
      <p:ext uri="{BB962C8B-B14F-4D97-AF65-F5344CB8AC3E}">
        <p14:creationId xmlns:p14="http://schemas.microsoft.com/office/powerpoint/2010/main" val="15682932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genous Land Acknowledgment">
    <p:spTree>
      <p:nvGrpSpPr>
        <p:cNvPr id="1" name=""/>
        <p:cNvGrpSpPr/>
        <p:nvPr/>
      </p:nvGrpSpPr>
      <p:grpSpPr>
        <a:xfrm>
          <a:off x="0" y="0"/>
          <a:ext cx="0" cy="0"/>
          <a:chOff x="0" y="0"/>
          <a:chExt cx="0" cy="0"/>
        </a:xfrm>
      </p:grpSpPr>
      <p:sp>
        <p:nvSpPr>
          <p:cNvPr id="6" name="Rectangle 5"/>
          <p:cNvSpPr/>
          <p:nvPr userDrawn="1"/>
        </p:nvSpPr>
        <p:spPr>
          <a:xfrm>
            <a:off x="10462054" y="0"/>
            <a:ext cx="1729946" cy="6858000"/>
          </a:xfrm>
          <a:prstGeom prst="rect">
            <a:avLst/>
          </a:prstGeom>
          <a:solidFill>
            <a:srgbClr val="143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47872"/>
          <a:stretch/>
        </p:blipFill>
        <p:spPr>
          <a:xfrm rot="10800000">
            <a:off x="4868561" y="0"/>
            <a:ext cx="6355532" cy="6858000"/>
          </a:xfrm>
          <a:prstGeom prst="rect">
            <a:avLst/>
          </a:prstGeom>
        </p:spPr>
      </p:pic>
      <p:sp>
        <p:nvSpPr>
          <p:cNvPr id="10" name="Slide Number Placeholder 5"/>
          <p:cNvSpPr>
            <a:spLocks noGrp="1"/>
          </p:cNvSpPr>
          <p:nvPr>
            <p:ph type="sldNum" sz="quarter" idx="12"/>
          </p:nvPr>
        </p:nvSpPr>
        <p:spPr>
          <a:xfrm>
            <a:off x="8610600" y="6164825"/>
            <a:ext cx="2743200" cy="365125"/>
          </a:xfrm>
        </p:spPr>
        <p:txBody>
          <a:bodyPr/>
          <a:lstStyle>
            <a:lvl1pPr>
              <a:defRPr>
                <a:solidFill>
                  <a:schemeClr val="bg1"/>
                </a:solidFill>
              </a:defRPr>
            </a:lvl1pPr>
          </a:lstStyle>
          <a:p>
            <a:fld id="{3D1EC383-C7C2-428B-A931-C10A7F8C8CF0}" type="slidenum">
              <a:rPr lang="en-CA" smtClean="0"/>
              <a:pPr/>
              <a:t>‹#›</a:t>
            </a:fld>
            <a:endParaRPr lang="en-CA"/>
          </a:p>
        </p:txBody>
      </p:sp>
      <p:sp>
        <p:nvSpPr>
          <p:cNvPr id="5" name="TextBox 4"/>
          <p:cNvSpPr txBox="1"/>
          <p:nvPr userDrawn="1"/>
        </p:nvSpPr>
        <p:spPr>
          <a:xfrm>
            <a:off x="7117137" y="694110"/>
            <a:ext cx="453595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effectLst/>
                <a:latin typeface="Calibri" panose="020F0502020204030204" pitchFamily="34" charset="0"/>
                <a:ea typeface="Calibri" panose="020F0502020204030204" pitchFamily="34" charset="0"/>
              </a:rPr>
              <a:t>Niagara Health is </a:t>
            </a:r>
            <a:r>
              <a:rPr lang="en-US" sz="1800" dirty="0" err="1" smtClean="0">
                <a:solidFill>
                  <a:schemeClr val="bg1"/>
                </a:solidFill>
                <a:effectLst/>
                <a:latin typeface="Calibri" panose="020F0502020204030204" pitchFamily="34" charset="0"/>
                <a:ea typeface="Calibri" panose="020F0502020204030204" pitchFamily="34" charset="0"/>
              </a:rPr>
              <a:t>honoured</a:t>
            </a:r>
            <a:r>
              <a:rPr lang="en-US" sz="1800" dirty="0" smtClean="0">
                <a:solidFill>
                  <a:schemeClr val="bg1"/>
                </a:solidFill>
                <a:effectLst/>
                <a:latin typeface="Calibri" panose="020F0502020204030204" pitchFamily="34" charset="0"/>
                <a:ea typeface="Calibri" panose="020F0502020204030204" pitchFamily="34" charset="0"/>
              </a:rPr>
              <a:t> to provide care on lands where Indigenous Peoples have lived for thousands of years with their own unique cultures, identities, traditions and languages. These lands are steeped in the rich history of the First Nations such as the </a:t>
            </a:r>
            <a:r>
              <a:rPr lang="en-US" sz="1800" dirty="0" err="1" smtClean="0">
                <a:solidFill>
                  <a:schemeClr val="bg1"/>
                </a:solidFill>
                <a:effectLst/>
                <a:latin typeface="Calibri" panose="020F0502020204030204" pitchFamily="34" charset="0"/>
                <a:ea typeface="Calibri" panose="020F0502020204030204" pitchFamily="34" charset="0"/>
              </a:rPr>
              <a:t>Hatiwendaronk</a:t>
            </a:r>
            <a:r>
              <a:rPr lang="en-US" sz="1800" dirty="0" smtClean="0">
                <a:solidFill>
                  <a:schemeClr val="bg1"/>
                </a:solidFill>
                <a:effectLst/>
                <a:latin typeface="Calibri" panose="020F0502020204030204" pitchFamily="34" charset="0"/>
                <a:ea typeface="Calibri" panose="020F0502020204030204" pitchFamily="34" charset="0"/>
              </a:rPr>
              <a:t>, the Haudenosaunee, the </a:t>
            </a:r>
            <a:r>
              <a:rPr lang="en-US" sz="1800" dirty="0" err="1" smtClean="0">
                <a:solidFill>
                  <a:schemeClr val="bg1"/>
                </a:solidFill>
                <a:effectLst/>
                <a:latin typeface="Calibri" panose="020F0502020204030204" pitchFamily="34" charset="0"/>
                <a:ea typeface="Calibri" panose="020F0502020204030204" pitchFamily="34" charset="0"/>
              </a:rPr>
              <a:t>Anishinaabe</a:t>
            </a:r>
            <a:r>
              <a:rPr lang="en-US" sz="1800" dirty="0" smtClean="0">
                <a:solidFill>
                  <a:schemeClr val="bg1"/>
                </a:solidFill>
                <a:effectLst/>
                <a:latin typeface="Calibri" panose="020F0502020204030204" pitchFamily="34" charset="0"/>
                <a:ea typeface="Calibri" panose="020F0502020204030204" pitchFamily="34" charset="0"/>
              </a:rPr>
              <a:t> and the </a:t>
            </a:r>
            <a:r>
              <a:rPr lang="en-US" sz="1800" dirty="0" err="1" smtClean="0">
                <a:solidFill>
                  <a:schemeClr val="bg1"/>
                </a:solidFill>
                <a:effectLst/>
                <a:latin typeface="Calibri" panose="020F0502020204030204" pitchFamily="34" charset="0"/>
                <a:ea typeface="Calibri" panose="020F0502020204030204" pitchFamily="34" charset="0"/>
              </a:rPr>
              <a:t>Mississaugas</a:t>
            </a:r>
            <a:r>
              <a:rPr lang="en-US" sz="1800" dirty="0" smtClean="0">
                <a:solidFill>
                  <a:schemeClr val="bg1"/>
                </a:solidFill>
                <a:effectLst/>
                <a:latin typeface="Calibri" panose="020F0502020204030204" pitchFamily="34" charset="0"/>
                <a:ea typeface="Calibri" panose="020F0502020204030204" pitchFamily="34" charset="0"/>
              </a:rPr>
              <a:t> of the Credit First Nation. There are many First Nations, Métis, and Inuit peoples from across Turtle Island who live and work in Niagara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effectLst/>
                <a:latin typeface="Calibri" panose="020F0502020204030204" pitchFamily="34" charset="0"/>
                <a:ea typeface="Calibri" panose="020F0502020204030204" pitchFamily="34" charset="0"/>
              </a:rPr>
              <a:t>We are committed to listening and learning more about the history and current experiences of Indigenous Peoples and acknowledge our responsibility to take meaningful action towards reconciliation in the healthcare system.</a:t>
            </a:r>
          </a:p>
        </p:txBody>
      </p:sp>
      <p:sp>
        <p:nvSpPr>
          <p:cNvPr id="7" name="TextBox 6"/>
          <p:cNvSpPr txBox="1"/>
          <p:nvPr userDrawn="1"/>
        </p:nvSpPr>
        <p:spPr>
          <a:xfrm>
            <a:off x="567783" y="849520"/>
            <a:ext cx="3871784" cy="1200329"/>
          </a:xfrm>
          <a:prstGeom prst="rect">
            <a:avLst/>
          </a:prstGeom>
          <a:noFill/>
        </p:spPr>
        <p:txBody>
          <a:bodyPr wrap="square" rtlCol="0">
            <a:spAutoFit/>
          </a:bodyPr>
          <a:lstStyle/>
          <a:p>
            <a:r>
              <a:rPr lang="en-CA" sz="3600" dirty="0" smtClean="0"/>
              <a:t>Indigenous Land</a:t>
            </a:r>
            <a:br>
              <a:rPr lang="en-CA" sz="3600" dirty="0" smtClean="0"/>
            </a:br>
            <a:r>
              <a:rPr lang="en-CA" sz="3600" dirty="0" smtClean="0"/>
              <a:t>Acknowledgment </a:t>
            </a:r>
            <a:endParaRPr lang="en-CA" sz="3600" dirty="0"/>
          </a:p>
        </p:txBody>
      </p:sp>
      <p:sp>
        <p:nvSpPr>
          <p:cNvPr id="9" name="TextBox 8"/>
          <p:cNvSpPr txBox="1"/>
          <p:nvPr userDrawn="1"/>
        </p:nvSpPr>
        <p:spPr>
          <a:xfrm>
            <a:off x="586024" y="2288699"/>
            <a:ext cx="4068040" cy="2354491"/>
          </a:xfrm>
          <a:prstGeom prst="rect">
            <a:avLst/>
          </a:prstGeom>
          <a:noFill/>
        </p:spPr>
        <p:txBody>
          <a:bodyPr wrap="square" rtlCol="0">
            <a:spAutoFit/>
          </a:bodyPr>
          <a:lstStyle/>
          <a:p>
            <a:r>
              <a:rPr lang="en-US" sz="2100" kern="1200" dirty="0" smtClean="0">
                <a:solidFill>
                  <a:schemeClr val="tx1"/>
                </a:solidFill>
                <a:effectLst/>
                <a:latin typeface="+mn-lt"/>
                <a:ea typeface="+mn-ea"/>
                <a:cs typeface="+mn-cs"/>
              </a:rPr>
              <a:t>As part of our continued commitment to diversity, equity and inclusion, we would like to share our updated organizational Indigenous Land Acknowledgment that was developed in partnership with local Indigenous partners:</a:t>
            </a:r>
            <a:endParaRPr lang="en-CA" sz="2100" kern="1200" dirty="0">
              <a:solidFill>
                <a:schemeClr val="tx1"/>
              </a:solidFill>
              <a:effectLst/>
              <a:latin typeface="+mn-lt"/>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592" y="5277389"/>
            <a:ext cx="2769814" cy="990067"/>
          </a:xfrm>
          <a:prstGeom prst="rect">
            <a:avLst/>
          </a:prstGeom>
        </p:spPr>
      </p:pic>
    </p:spTree>
    <p:extLst>
      <p:ext uri="{BB962C8B-B14F-4D97-AF65-F5344CB8AC3E}">
        <p14:creationId xmlns:p14="http://schemas.microsoft.com/office/powerpoint/2010/main" val="111992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033333"/>
            <a:ext cx="10515599" cy="1410789"/>
          </a:xfrm>
        </p:spPr>
        <p:txBody>
          <a:bodyPr anchor="ctr">
            <a:normAutofit/>
          </a:bodyPr>
          <a:lstStyle>
            <a:lvl1pPr algn="ctr">
              <a:defRPr sz="5400" b="1"/>
            </a:lvl1pPr>
          </a:lstStyle>
          <a:p>
            <a:r>
              <a:rPr lang="en-US" dirty="0" smtClean="0"/>
              <a:t>Click to edit Master title style</a:t>
            </a:r>
            <a:endParaRPr lang="en-CA" dirty="0"/>
          </a:p>
        </p:txBody>
      </p:sp>
      <p:sp>
        <p:nvSpPr>
          <p:cNvPr id="3" name="Text Placeholder 2"/>
          <p:cNvSpPr>
            <a:spLocks noGrp="1"/>
          </p:cNvSpPr>
          <p:nvPr>
            <p:ph type="body" idx="1"/>
          </p:nvPr>
        </p:nvSpPr>
        <p:spPr>
          <a:xfrm>
            <a:off x="831850" y="3574796"/>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4410" y="5811022"/>
            <a:ext cx="7303180" cy="51389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805" y="0"/>
            <a:ext cx="2118195" cy="151539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5342606"/>
            <a:ext cx="2118195" cy="1515394"/>
          </a:xfrm>
          <a:prstGeom prst="rect">
            <a:avLst/>
          </a:prstGeom>
        </p:spPr>
      </p:pic>
    </p:spTree>
    <p:extLst>
      <p:ext uri="{BB962C8B-B14F-4D97-AF65-F5344CB8AC3E}">
        <p14:creationId xmlns:p14="http://schemas.microsoft.com/office/powerpoint/2010/main" val="30605630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5672"/>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Slide Number Placeholder 5"/>
          <p:cNvSpPr>
            <a:spLocks noGrp="1"/>
          </p:cNvSpPr>
          <p:nvPr>
            <p:ph type="sldNum" sz="quarter" idx="12"/>
          </p:nvPr>
        </p:nvSpPr>
        <p:spPr>
          <a:xfrm>
            <a:off x="8610600" y="6164825"/>
            <a:ext cx="2743200" cy="365125"/>
          </a:xfrm>
        </p:spPr>
        <p:txBody>
          <a:bodyPr/>
          <a:lstStyle/>
          <a:p>
            <a:fld id="{3D1EC383-C7C2-428B-A931-C10A7F8C8CF0}" type="slidenum">
              <a:rPr lang="en-CA" smtClean="0"/>
              <a:t>‹#›</a:t>
            </a:fld>
            <a:endParaRPr lang="en-CA"/>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6071"/>
          <a:stretch/>
        </p:blipFill>
        <p:spPr>
          <a:xfrm>
            <a:off x="71730" y="358651"/>
            <a:ext cx="12120270" cy="884814"/>
          </a:xfrm>
          <a:prstGeom prst="rect">
            <a:avLst/>
          </a:prstGeom>
        </p:spPr>
      </p:pic>
      <p:sp>
        <p:nvSpPr>
          <p:cNvPr id="12" name="Title 1"/>
          <p:cNvSpPr>
            <a:spLocks noGrp="1"/>
          </p:cNvSpPr>
          <p:nvPr>
            <p:ph type="title"/>
          </p:nvPr>
        </p:nvSpPr>
        <p:spPr>
          <a:xfrm>
            <a:off x="2323070" y="347708"/>
            <a:ext cx="9030730" cy="904898"/>
          </a:xfrm>
        </p:spPr>
        <p:txBody>
          <a:bodyPr>
            <a:normAutofit/>
          </a:bodyPr>
          <a:lstStyle>
            <a:lvl1pPr>
              <a:defRPr sz="3200" b="1">
                <a:solidFill>
                  <a:schemeClr val="bg1"/>
                </a:solidFill>
              </a:defRPr>
            </a:lvl1pPr>
          </a:lstStyle>
          <a:p>
            <a:r>
              <a:rPr lang="en-US" dirty="0" smtClean="0"/>
              <a:t>Click to edit Master title style</a:t>
            </a:r>
            <a:endParaRPr lang="en-CA"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b="26110"/>
          <a:stretch/>
        </p:blipFill>
        <p:spPr>
          <a:xfrm>
            <a:off x="9029745" y="802575"/>
            <a:ext cx="2340000" cy="37142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4654" y="380803"/>
            <a:ext cx="403013" cy="403013"/>
          </a:xfrm>
          <a:prstGeom prst="rect">
            <a:avLst/>
          </a:prstGeom>
        </p:spPr>
      </p:pic>
      <p:sp>
        <p:nvSpPr>
          <p:cNvPr id="16" name="TextBox 15"/>
          <p:cNvSpPr txBox="1"/>
          <p:nvPr userDrawn="1"/>
        </p:nvSpPr>
        <p:spPr>
          <a:xfrm>
            <a:off x="9087410" y="388503"/>
            <a:ext cx="1904909" cy="369332"/>
          </a:xfrm>
          <a:prstGeom prst="rect">
            <a:avLst/>
          </a:prstGeom>
          <a:noFill/>
        </p:spPr>
        <p:txBody>
          <a:bodyPr wrap="square" rtlCol="0">
            <a:spAutoFit/>
          </a:bodyPr>
          <a:lstStyle/>
          <a:p>
            <a:r>
              <a:rPr lang="en-US" sz="1800" dirty="0" smtClean="0">
                <a:solidFill>
                  <a:schemeClr val="bg2"/>
                </a:solidFill>
              </a:rPr>
              <a:t>Transforming Care</a:t>
            </a:r>
            <a:endParaRPr lang="en-CA" sz="1800" dirty="0">
              <a:solidFill>
                <a:schemeClr val="bg2"/>
              </a:solidFill>
            </a:endParaRP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44410" y="6090439"/>
            <a:ext cx="7303180" cy="513896"/>
          </a:xfrm>
          <a:prstGeom prst="rect">
            <a:avLst/>
          </a:prstGeom>
        </p:spPr>
      </p:pic>
    </p:spTree>
    <p:extLst>
      <p:ext uri="{BB962C8B-B14F-4D97-AF65-F5344CB8AC3E}">
        <p14:creationId xmlns:p14="http://schemas.microsoft.com/office/powerpoint/2010/main" val="3217128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2880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628809"/>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9" name="Slide Number Placeholder 5"/>
          <p:cNvSpPr>
            <a:spLocks noGrp="1"/>
          </p:cNvSpPr>
          <p:nvPr>
            <p:ph type="sldNum" sz="quarter" idx="12"/>
          </p:nvPr>
        </p:nvSpPr>
        <p:spPr>
          <a:xfrm>
            <a:off x="8610600" y="6164825"/>
            <a:ext cx="2743200" cy="365125"/>
          </a:xfrm>
        </p:spPr>
        <p:txBody>
          <a:bodyPr/>
          <a:lstStyle/>
          <a:p>
            <a:fld id="{3D1EC383-C7C2-428B-A931-C10A7F8C8CF0}" type="slidenum">
              <a:rPr lang="en-CA" smtClean="0"/>
              <a:t>‹#›</a:t>
            </a:fld>
            <a:endParaRPr lang="en-CA"/>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6071"/>
          <a:stretch/>
        </p:blipFill>
        <p:spPr>
          <a:xfrm>
            <a:off x="71730" y="358651"/>
            <a:ext cx="12120270" cy="884814"/>
          </a:xfrm>
          <a:prstGeom prst="rect">
            <a:avLst/>
          </a:prstGeom>
        </p:spPr>
      </p:pic>
      <p:sp>
        <p:nvSpPr>
          <p:cNvPr id="18" name="Title 1"/>
          <p:cNvSpPr>
            <a:spLocks noGrp="1"/>
          </p:cNvSpPr>
          <p:nvPr>
            <p:ph type="title"/>
          </p:nvPr>
        </p:nvSpPr>
        <p:spPr>
          <a:xfrm>
            <a:off x="2323070" y="347708"/>
            <a:ext cx="9030730" cy="904898"/>
          </a:xfrm>
        </p:spPr>
        <p:txBody>
          <a:bodyPr>
            <a:normAutofit/>
          </a:bodyPr>
          <a:lstStyle>
            <a:lvl1pPr>
              <a:defRPr sz="3200" b="1">
                <a:solidFill>
                  <a:schemeClr val="bg1"/>
                </a:solidFill>
              </a:defRPr>
            </a:lvl1pPr>
          </a:lstStyle>
          <a:p>
            <a:r>
              <a:rPr lang="en-US" dirty="0" smtClean="0"/>
              <a:t>Click to edit Master title style</a:t>
            </a:r>
            <a:endParaRPr lang="en-CA" dirty="0"/>
          </a:p>
        </p:txBody>
      </p:sp>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b="26110"/>
          <a:stretch/>
        </p:blipFill>
        <p:spPr>
          <a:xfrm>
            <a:off x="9029745" y="802575"/>
            <a:ext cx="2340000" cy="371423"/>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4654" y="380803"/>
            <a:ext cx="403013" cy="403013"/>
          </a:xfrm>
          <a:prstGeom prst="rect">
            <a:avLst/>
          </a:prstGeom>
        </p:spPr>
      </p:pic>
      <p:sp>
        <p:nvSpPr>
          <p:cNvPr id="24" name="TextBox 23"/>
          <p:cNvSpPr txBox="1"/>
          <p:nvPr userDrawn="1"/>
        </p:nvSpPr>
        <p:spPr>
          <a:xfrm>
            <a:off x="9087410" y="388503"/>
            <a:ext cx="1904909" cy="369332"/>
          </a:xfrm>
          <a:prstGeom prst="rect">
            <a:avLst/>
          </a:prstGeom>
          <a:noFill/>
        </p:spPr>
        <p:txBody>
          <a:bodyPr wrap="square" rtlCol="0">
            <a:spAutoFit/>
          </a:bodyPr>
          <a:lstStyle/>
          <a:p>
            <a:r>
              <a:rPr lang="en-US" sz="1800" dirty="0" smtClean="0">
                <a:solidFill>
                  <a:schemeClr val="bg2"/>
                </a:solidFill>
              </a:rPr>
              <a:t>Transforming Care</a:t>
            </a:r>
            <a:endParaRPr lang="en-CA" sz="1800" dirty="0">
              <a:solidFill>
                <a:schemeClr val="bg2"/>
              </a:solidFill>
            </a:endParaRP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44410" y="6090439"/>
            <a:ext cx="7303180" cy="513896"/>
          </a:xfrm>
          <a:prstGeom prst="rect">
            <a:avLst/>
          </a:prstGeom>
        </p:spPr>
      </p:pic>
    </p:spTree>
    <p:extLst>
      <p:ext uri="{BB962C8B-B14F-4D97-AF65-F5344CB8AC3E}">
        <p14:creationId xmlns:p14="http://schemas.microsoft.com/office/powerpoint/2010/main" val="29950555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6071"/>
          <a:stretch/>
        </p:blipFill>
        <p:spPr>
          <a:xfrm>
            <a:off x="71730" y="358651"/>
            <a:ext cx="12120270" cy="884814"/>
          </a:xfrm>
          <a:prstGeom prst="rect">
            <a:avLst/>
          </a:prstGeom>
        </p:spPr>
      </p:pic>
      <p:sp>
        <p:nvSpPr>
          <p:cNvPr id="3" name="Text Placeholder 2"/>
          <p:cNvSpPr>
            <a:spLocks noGrp="1"/>
          </p:cNvSpPr>
          <p:nvPr>
            <p:ph type="body" idx="1"/>
          </p:nvPr>
        </p:nvSpPr>
        <p:spPr>
          <a:xfrm>
            <a:off x="839788" y="14728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296783"/>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4728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296783"/>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2" name="Title 1"/>
          <p:cNvSpPr>
            <a:spLocks noGrp="1"/>
          </p:cNvSpPr>
          <p:nvPr>
            <p:ph type="title"/>
          </p:nvPr>
        </p:nvSpPr>
        <p:spPr>
          <a:xfrm>
            <a:off x="2323070" y="347708"/>
            <a:ext cx="9030730" cy="904898"/>
          </a:xfrm>
        </p:spPr>
        <p:txBody>
          <a:bodyPr>
            <a:normAutofit/>
          </a:bodyPr>
          <a:lstStyle>
            <a:lvl1pPr>
              <a:defRPr sz="3200" b="1">
                <a:solidFill>
                  <a:schemeClr val="bg1"/>
                </a:solidFill>
              </a:defRPr>
            </a:lvl1pPr>
          </a:lstStyle>
          <a:p>
            <a:r>
              <a:rPr lang="en-US" dirty="0" smtClean="0"/>
              <a:t>Click to edit Master title style</a:t>
            </a:r>
            <a:endParaRPr lang="en-CA"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26110"/>
          <a:stretch/>
        </p:blipFill>
        <p:spPr>
          <a:xfrm>
            <a:off x="9029745" y="802575"/>
            <a:ext cx="2340000" cy="37142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4654" y="380803"/>
            <a:ext cx="403013" cy="403013"/>
          </a:xfrm>
          <a:prstGeom prst="rect">
            <a:avLst/>
          </a:prstGeom>
        </p:spPr>
      </p:pic>
      <p:sp>
        <p:nvSpPr>
          <p:cNvPr id="17" name="TextBox 16"/>
          <p:cNvSpPr txBox="1"/>
          <p:nvPr userDrawn="1"/>
        </p:nvSpPr>
        <p:spPr>
          <a:xfrm>
            <a:off x="9087410" y="388503"/>
            <a:ext cx="1904909" cy="369332"/>
          </a:xfrm>
          <a:prstGeom prst="rect">
            <a:avLst/>
          </a:prstGeom>
          <a:noFill/>
        </p:spPr>
        <p:txBody>
          <a:bodyPr wrap="square" rtlCol="0">
            <a:spAutoFit/>
          </a:bodyPr>
          <a:lstStyle/>
          <a:p>
            <a:r>
              <a:rPr lang="en-US" sz="1800" dirty="0" smtClean="0">
                <a:solidFill>
                  <a:schemeClr val="bg2"/>
                </a:solidFill>
              </a:rPr>
              <a:t>Transforming Care</a:t>
            </a:r>
            <a:endParaRPr lang="en-CA" sz="1800" dirty="0">
              <a:solidFill>
                <a:schemeClr val="bg2"/>
              </a:solidFill>
            </a:endParaRPr>
          </a:p>
        </p:txBody>
      </p:sp>
      <p:sp>
        <p:nvSpPr>
          <p:cNvPr id="18" name="Slide Number Placeholder 5"/>
          <p:cNvSpPr>
            <a:spLocks noGrp="1"/>
          </p:cNvSpPr>
          <p:nvPr>
            <p:ph type="sldNum" sz="quarter" idx="12"/>
          </p:nvPr>
        </p:nvSpPr>
        <p:spPr>
          <a:xfrm>
            <a:off x="8610600" y="6164825"/>
            <a:ext cx="2743200" cy="365125"/>
          </a:xfrm>
        </p:spPr>
        <p:txBody>
          <a:bodyPr/>
          <a:lstStyle/>
          <a:p>
            <a:fld id="{3D1EC383-C7C2-428B-A931-C10A7F8C8CF0}" type="slidenum">
              <a:rPr lang="en-CA" smtClean="0"/>
              <a:t>‹#›</a:t>
            </a:fld>
            <a:endParaRPr lang="en-CA"/>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44410" y="6090439"/>
            <a:ext cx="7303180" cy="513896"/>
          </a:xfrm>
          <a:prstGeom prst="rect">
            <a:avLst/>
          </a:prstGeom>
        </p:spPr>
      </p:pic>
    </p:spTree>
    <p:extLst>
      <p:ext uri="{BB962C8B-B14F-4D97-AF65-F5344CB8AC3E}">
        <p14:creationId xmlns:p14="http://schemas.microsoft.com/office/powerpoint/2010/main" val="25448884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838200" y="1731560"/>
            <a:ext cx="10579100" cy="4160837"/>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Title 1"/>
          <p:cNvSpPr>
            <a:spLocks noGrp="1"/>
          </p:cNvSpPr>
          <p:nvPr>
            <p:ph type="title"/>
          </p:nvPr>
        </p:nvSpPr>
        <p:spPr>
          <a:xfrm>
            <a:off x="838200" y="347708"/>
            <a:ext cx="10515600" cy="904898"/>
          </a:xfrm>
        </p:spPr>
        <p:txBody>
          <a:bodyPr>
            <a:normAutofit/>
          </a:bodyPr>
          <a:lstStyle>
            <a:lvl1pPr>
              <a:defRPr sz="3200" b="1">
                <a:solidFill>
                  <a:schemeClr val="tx1"/>
                </a:solidFill>
              </a:defRPr>
            </a:lvl1pPr>
          </a:lstStyle>
          <a:p>
            <a:r>
              <a:rPr lang="en-US" dirty="0" smtClean="0"/>
              <a:t>Click to edit Master title style</a:t>
            </a:r>
            <a:endParaRPr lang="en-CA" dirty="0"/>
          </a:p>
        </p:txBody>
      </p:sp>
      <p:sp>
        <p:nvSpPr>
          <p:cNvPr id="12" name="TextBox 11"/>
          <p:cNvSpPr txBox="1"/>
          <p:nvPr userDrawn="1"/>
        </p:nvSpPr>
        <p:spPr>
          <a:xfrm>
            <a:off x="9029745" y="398690"/>
            <a:ext cx="1904909" cy="369332"/>
          </a:xfrm>
          <a:prstGeom prst="rect">
            <a:avLst/>
          </a:prstGeom>
          <a:noFill/>
        </p:spPr>
        <p:txBody>
          <a:bodyPr wrap="square" rtlCol="0">
            <a:spAutoFit/>
          </a:bodyPr>
          <a:lstStyle/>
          <a:p>
            <a:r>
              <a:rPr lang="en-US" sz="1800" dirty="0" smtClean="0">
                <a:solidFill>
                  <a:schemeClr val="bg2"/>
                </a:solidFill>
              </a:rPr>
              <a:t>Transforming Care</a:t>
            </a:r>
            <a:endParaRPr lang="en-CA" sz="1800" dirty="0">
              <a:solidFill>
                <a:schemeClr val="bg2"/>
              </a:solidFill>
            </a:endParaRPr>
          </a:p>
        </p:txBody>
      </p:sp>
      <p:sp>
        <p:nvSpPr>
          <p:cNvPr id="13" name="Slide Number Placeholder 5"/>
          <p:cNvSpPr>
            <a:spLocks noGrp="1"/>
          </p:cNvSpPr>
          <p:nvPr>
            <p:ph type="sldNum" sz="quarter" idx="12"/>
          </p:nvPr>
        </p:nvSpPr>
        <p:spPr>
          <a:xfrm>
            <a:off x="8610600" y="6164825"/>
            <a:ext cx="2743200" cy="365125"/>
          </a:xfrm>
        </p:spPr>
        <p:txBody>
          <a:bodyPr/>
          <a:lstStyle/>
          <a:p>
            <a:fld id="{3D1EC383-C7C2-428B-A931-C10A7F8C8CF0}" type="slidenum">
              <a:rPr lang="en-CA" smtClean="0"/>
              <a:t>‹#›</a:t>
            </a:fld>
            <a:endParaRPr lang="en-CA"/>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26110"/>
          <a:stretch/>
        </p:blipFill>
        <p:spPr>
          <a:xfrm>
            <a:off x="9029745" y="802575"/>
            <a:ext cx="2340000" cy="37142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4654" y="380803"/>
            <a:ext cx="403013" cy="403013"/>
          </a:xfrm>
          <a:prstGeom prst="rect">
            <a:avLst/>
          </a:prstGeom>
        </p:spPr>
      </p:pic>
      <p:sp>
        <p:nvSpPr>
          <p:cNvPr id="18" name="TextBox 17"/>
          <p:cNvSpPr txBox="1"/>
          <p:nvPr userDrawn="1"/>
        </p:nvSpPr>
        <p:spPr>
          <a:xfrm>
            <a:off x="9087410" y="388503"/>
            <a:ext cx="1904909" cy="369332"/>
          </a:xfrm>
          <a:prstGeom prst="rect">
            <a:avLst/>
          </a:prstGeom>
          <a:noFill/>
        </p:spPr>
        <p:txBody>
          <a:bodyPr wrap="square" rtlCol="0">
            <a:spAutoFit/>
          </a:bodyPr>
          <a:lstStyle/>
          <a:p>
            <a:r>
              <a:rPr lang="en-US" sz="1800" dirty="0" smtClean="0">
                <a:solidFill>
                  <a:schemeClr val="bg2"/>
                </a:solidFill>
              </a:rPr>
              <a:t>Transforming Care</a:t>
            </a:r>
            <a:endParaRPr lang="en-CA" sz="1800" dirty="0">
              <a:solidFill>
                <a:schemeClr val="bg2"/>
              </a:solidFill>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4410" y="6090439"/>
            <a:ext cx="7303180" cy="513895"/>
          </a:xfrm>
          <a:prstGeom prst="rect">
            <a:avLst/>
          </a:prstGeom>
        </p:spPr>
      </p:pic>
    </p:spTree>
    <p:extLst>
      <p:ext uri="{BB962C8B-B14F-4D97-AF65-F5344CB8AC3E}">
        <p14:creationId xmlns:p14="http://schemas.microsoft.com/office/powerpoint/2010/main" val="632090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10600" y="6164825"/>
            <a:ext cx="2743200" cy="365125"/>
          </a:xfrm>
        </p:spPr>
        <p:txBody>
          <a:bodyPr/>
          <a:lstStyle/>
          <a:p>
            <a:fld id="{3D1EC383-C7C2-428B-A931-C10A7F8C8CF0}" type="slidenum">
              <a:rPr lang="en-CA" smtClean="0"/>
              <a:t>‹#›</a:t>
            </a:fld>
            <a:endParaRPr lang="en-CA"/>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4410" y="6090439"/>
            <a:ext cx="7303180" cy="513895"/>
          </a:xfrm>
          <a:prstGeom prst="rect">
            <a:avLst/>
          </a:prstGeom>
        </p:spPr>
      </p:pic>
    </p:spTree>
    <p:extLst>
      <p:ext uri="{BB962C8B-B14F-4D97-AF65-F5344CB8AC3E}">
        <p14:creationId xmlns:p14="http://schemas.microsoft.com/office/powerpoint/2010/main" val="20338847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Right Blue Side Bar with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2" name="Title 1"/>
          <p:cNvSpPr>
            <a:spLocks noGrp="1"/>
          </p:cNvSpPr>
          <p:nvPr>
            <p:ph type="title"/>
          </p:nvPr>
        </p:nvSpPr>
        <p:spPr>
          <a:xfrm>
            <a:off x="569822" y="457200"/>
            <a:ext cx="3932237" cy="1600200"/>
          </a:xfrm>
        </p:spPr>
        <p:txBody>
          <a:bodyPr anchor="b"/>
          <a:lstStyle>
            <a:lvl1pPr>
              <a:defRPr sz="3200" b="1">
                <a:solidFill>
                  <a:schemeClr val="tx1"/>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8097794" y="457200"/>
            <a:ext cx="3632887" cy="56997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569822" y="2345371"/>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10" name="Slide Number Placeholder 5"/>
          <p:cNvSpPr>
            <a:spLocks noGrp="1"/>
          </p:cNvSpPr>
          <p:nvPr>
            <p:ph type="sldNum" sz="quarter" idx="12"/>
          </p:nvPr>
        </p:nvSpPr>
        <p:spPr>
          <a:xfrm>
            <a:off x="8610600" y="6164825"/>
            <a:ext cx="2743200" cy="365125"/>
          </a:xfrm>
        </p:spPr>
        <p:txBody>
          <a:bodyPr/>
          <a:lstStyle>
            <a:lvl1pPr>
              <a:defRPr>
                <a:solidFill>
                  <a:schemeClr val="bg1"/>
                </a:solidFill>
              </a:defRPr>
            </a:lvl1pPr>
          </a:lstStyle>
          <a:p>
            <a:fld id="{3D1EC383-C7C2-428B-A931-C10A7F8C8CF0}" type="slidenum">
              <a:rPr lang="en-CA" smtClean="0"/>
              <a:pPr/>
              <a:t>‹#›</a:t>
            </a:fld>
            <a:endParaRPr lang="en-CA"/>
          </a:p>
        </p:txBody>
      </p:sp>
    </p:spTree>
    <p:extLst>
      <p:ext uri="{BB962C8B-B14F-4D97-AF65-F5344CB8AC3E}">
        <p14:creationId xmlns:p14="http://schemas.microsoft.com/office/powerpoint/2010/main" val="17810518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08F28-CA5A-494E-AF04-2C639B6F874B}" type="datetime1">
              <a:rPr lang="en-CA" smtClean="0"/>
              <a:t>08/12/2023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EC383-C7C2-428B-A931-C10A7F8C8CF0}" type="slidenum">
              <a:rPr lang="en-CA" smtClean="0"/>
              <a:t>‹#›</a:t>
            </a:fld>
            <a:endParaRPr lang="en-CA"/>
          </a:p>
        </p:txBody>
      </p:sp>
    </p:spTree>
    <p:extLst>
      <p:ext uri="{BB962C8B-B14F-4D97-AF65-F5344CB8AC3E}">
        <p14:creationId xmlns:p14="http://schemas.microsoft.com/office/powerpoint/2010/main" val="20407083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52" r:id="rId5"/>
    <p:sldLayoutId id="2147483653" r:id="rId6"/>
    <p:sldLayoutId id="2147483654" r:id="rId7"/>
    <p:sldLayoutId id="2147483655" r:id="rId8"/>
    <p:sldLayoutId id="2147483656" r:id="rId9"/>
    <p:sldLayoutId id="2147483659" r:id="rId10"/>
    <p:sldLayoutId id="2147483657" r:id="rId11"/>
    <p:sldLayoutId id="2147483658"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299791" y="1098780"/>
            <a:ext cx="8390639" cy="1932709"/>
          </a:xfrm>
        </p:spPr>
        <p:txBody>
          <a:bodyPr>
            <a:normAutofit fontScale="90000"/>
          </a:bodyPr>
          <a:lstStyle/>
          <a:p>
            <a:pPr algn="r"/>
            <a:r>
              <a:rPr lang="en-CA" dirty="0"/>
              <a:t>Walking with </a:t>
            </a:r>
            <a:r>
              <a:rPr lang="en-CA" dirty="0" smtClean="0"/>
              <a:t>Wisdom:</a:t>
            </a:r>
            <a:br>
              <a:rPr lang="en-CA" dirty="0" smtClean="0"/>
            </a:br>
            <a:r>
              <a:rPr lang="en-CA" dirty="0" smtClean="0"/>
              <a:t>Digital </a:t>
            </a:r>
            <a:r>
              <a:rPr lang="en-CA" dirty="0"/>
              <a:t>Delivery of a Discernment Skills-Based Support Group</a:t>
            </a:r>
          </a:p>
        </p:txBody>
      </p:sp>
      <p:sp>
        <p:nvSpPr>
          <p:cNvPr id="5" name="Subtitle 2"/>
          <p:cNvSpPr>
            <a:spLocks noGrp="1"/>
          </p:cNvSpPr>
          <p:nvPr>
            <p:ph type="subTitle" idx="1"/>
          </p:nvPr>
        </p:nvSpPr>
        <p:spPr>
          <a:xfrm>
            <a:off x="5866326" y="3284654"/>
            <a:ext cx="5824104" cy="1161222"/>
          </a:xfrm>
        </p:spPr>
        <p:txBody>
          <a:bodyPr>
            <a:normAutofit fontScale="92500" lnSpcReduction="10000"/>
          </a:bodyPr>
          <a:lstStyle/>
          <a:p>
            <a:pPr algn="r"/>
            <a:r>
              <a:rPr lang="en-US" dirty="0" smtClean="0"/>
              <a:t>Terry Siolkowsky, STB, MA, RP</a:t>
            </a:r>
          </a:p>
          <a:p>
            <a:pPr algn="r"/>
            <a:r>
              <a:rPr lang="en-US" dirty="0" smtClean="0"/>
              <a:t>Chaplain, Niagara Health, Ontario, Canada</a:t>
            </a:r>
          </a:p>
          <a:p>
            <a:pPr algn="r"/>
            <a:r>
              <a:rPr lang="en-US" dirty="0" smtClean="0"/>
              <a:t>Presented: December 8, 2023</a:t>
            </a:r>
            <a:endParaRPr lang="en-CA" dirty="0"/>
          </a:p>
        </p:txBody>
      </p:sp>
    </p:spTree>
    <p:extLst>
      <p:ext uri="{BB962C8B-B14F-4D97-AF65-F5344CB8AC3E}">
        <p14:creationId xmlns:p14="http://schemas.microsoft.com/office/powerpoint/2010/main" val="2126984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t>Client-end concerns</a:t>
            </a:r>
          </a:p>
          <a:p>
            <a:pPr lvl="1"/>
            <a:r>
              <a:rPr lang="en-CA" dirty="0" smtClean="0"/>
              <a:t>Equipment and capabilities</a:t>
            </a:r>
          </a:p>
          <a:p>
            <a:pPr lvl="1"/>
            <a:r>
              <a:rPr lang="en-CA" dirty="0" smtClean="0"/>
              <a:t>Video vs audio only</a:t>
            </a:r>
          </a:p>
          <a:p>
            <a:endParaRPr lang="en-CA" dirty="0"/>
          </a:p>
          <a:p>
            <a:r>
              <a:rPr lang="en-CA" dirty="0" smtClean="0"/>
              <a:t>Keeping track of conversation contributions</a:t>
            </a:r>
          </a:p>
          <a:p>
            <a:endParaRPr lang="en-CA" dirty="0"/>
          </a:p>
          <a:p>
            <a:r>
              <a:rPr lang="en-CA" dirty="0" smtClean="0"/>
              <a:t>Managing interpersonal engagement outside of group time</a:t>
            </a:r>
          </a:p>
          <a:p>
            <a:endParaRPr lang="en-CA" dirty="0"/>
          </a:p>
          <a:p>
            <a:r>
              <a:rPr lang="en-CA" dirty="0" smtClean="0"/>
              <a:t>Managing crises outside of group time</a:t>
            </a:r>
          </a:p>
          <a:p>
            <a:endParaRPr lang="en-CA" dirty="0"/>
          </a:p>
          <a:p>
            <a:endParaRPr lang="en-CA" dirty="0"/>
          </a:p>
        </p:txBody>
      </p:sp>
      <p:sp>
        <p:nvSpPr>
          <p:cNvPr id="3" name="Slide Number Placeholder 2"/>
          <p:cNvSpPr>
            <a:spLocks noGrp="1"/>
          </p:cNvSpPr>
          <p:nvPr>
            <p:ph type="sldNum" sz="quarter" idx="12"/>
          </p:nvPr>
        </p:nvSpPr>
        <p:spPr/>
        <p:txBody>
          <a:bodyPr/>
          <a:lstStyle/>
          <a:p>
            <a:fld id="{3D1EC383-C7C2-428B-A931-C10A7F8C8CF0}" type="slidenum">
              <a:rPr lang="en-CA" smtClean="0"/>
              <a:t>10</a:t>
            </a:fld>
            <a:endParaRPr lang="en-CA"/>
          </a:p>
        </p:txBody>
      </p:sp>
      <p:sp>
        <p:nvSpPr>
          <p:cNvPr id="4" name="Title 3"/>
          <p:cNvSpPr>
            <a:spLocks noGrp="1"/>
          </p:cNvSpPr>
          <p:nvPr>
            <p:ph type="title"/>
          </p:nvPr>
        </p:nvSpPr>
        <p:spPr/>
        <p:txBody>
          <a:bodyPr/>
          <a:lstStyle/>
          <a:p>
            <a:r>
              <a:rPr lang="en-CA" dirty="0" smtClean="0"/>
              <a:t>Considerations for Digital Delivery</a:t>
            </a:r>
            <a:endParaRPr lang="en-CA" dirty="0"/>
          </a:p>
        </p:txBody>
      </p:sp>
    </p:spTree>
    <p:extLst>
      <p:ext uri="{BB962C8B-B14F-4D97-AF65-F5344CB8AC3E}">
        <p14:creationId xmlns:p14="http://schemas.microsoft.com/office/powerpoint/2010/main" val="3178870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Size, duration, waitlist</a:t>
            </a:r>
          </a:p>
          <a:p>
            <a:endParaRPr lang="en-CA" dirty="0"/>
          </a:p>
          <a:p>
            <a:r>
              <a:rPr lang="en-CA" dirty="0" smtClean="0"/>
              <a:t>Collecting feedback</a:t>
            </a:r>
          </a:p>
          <a:p>
            <a:endParaRPr lang="en-CA" dirty="0"/>
          </a:p>
          <a:p>
            <a:r>
              <a:rPr lang="en-CA" dirty="0" smtClean="0"/>
              <a:t>Enough time/space for self expression and personal sharing</a:t>
            </a:r>
          </a:p>
          <a:p>
            <a:endParaRPr lang="en-CA" dirty="0"/>
          </a:p>
          <a:p>
            <a:r>
              <a:rPr lang="en-CA" dirty="0" smtClean="0"/>
              <a:t>Should we go back to in-person sessions?</a:t>
            </a:r>
            <a:endParaRPr lang="en-CA" dirty="0"/>
          </a:p>
        </p:txBody>
      </p:sp>
      <p:sp>
        <p:nvSpPr>
          <p:cNvPr id="3" name="Slide Number Placeholder 2"/>
          <p:cNvSpPr>
            <a:spLocks noGrp="1"/>
          </p:cNvSpPr>
          <p:nvPr>
            <p:ph type="sldNum" sz="quarter" idx="12"/>
          </p:nvPr>
        </p:nvSpPr>
        <p:spPr/>
        <p:txBody>
          <a:bodyPr/>
          <a:lstStyle/>
          <a:p>
            <a:fld id="{3D1EC383-C7C2-428B-A931-C10A7F8C8CF0}" type="slidenum">
              <a:rPr lang="en-CA" smtClean="0"/>
              <a:t>11</a:t>
            </a:fld>
            <a:endParaRPr lang="en-CA"/>
          </a:p>
        </p:txBody>
      </p:sp>
      <p:sp>
        <p:nvSpPr>
          <p:cNvPr id="4" name="Title 3"/>
          <p:cNvSpPr>
            <a:spLocks noGrp="1"/>
          </p:cNvSpPr>
          <p:nvPr>
            <p:ph type="title"/>
          </p:nvPr>
        </p:nvSpPr>
        <p:spPr/>
        <p:txBody>
          <a:bodyPr/>
          <a:lstStyle/>
          <a:p>
            <a:r>
              <a:rPr lang="en-CA" dirty="0" smtClean="0"/>
              <a:t>Considerations for Digital Delivery</a:t>
            </a:r>
            <a:endParaRPr lang="en-CA" dirty="0"/>
          </a:p>
        </p:txBody>
      </p:sp>
    </p:spTree>
    <p:extLst>
      <p:ext uri="{BB962C8B-B14F-4D97-AF65-F5344CB8AC3E}">
        <p14:creationId xmlns:p14="http://schemas.microsoft.com/office/powerpoint/2010/main" val="250903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a:t>
            </a:r>
            <a:r>
              <a:rPr lang="en-US" dirty="0" smtClean="0"/>
              <a:t>eeting link and story sent out the day before</a:t>
            </a:r>
            <a:endParaRPr lang="en-US" dirty="0"/>
          </a:p>
          <a:p>
            <a:r>
              <a:rPr lang="en-US" dirty="0" smtClean="0"/>
              <a:t>Check-in</a:t>
            </a:r>
          </a:p>
          <a:p>
            <a:pPr lvl="1"/>
            <a:r>
              <a:rPr lang="en-US" dirty="0" smtClean="0"/>
              <a:t>Theme/story-related general question</a:t>
            </a:r>
          </a:p>
          <a:p>
            <a:pPr lvl="1"/>
            <a:r>
              <a:rPr lang="en-US" dirty="0" smtClean="0"/>
              <a:t>How are you doing today?</a:t>
            </a:r>
          </a:p>
          <a:p>
            <a:r>
              <a:rPr lang="en-US" dirty="0" smtClean="0"/>
              <a:t>Silent reading of the story</a:t>
            </a:r>
            <a:endParaRPr lang="en-US" dirty="0"/>
          </a:p>
          <a:p>
            <a:r>
              <a:rPr lang="en-US" dirty="0" smtClean="0"/>
              <a:t>Reading the story</a:t>
            </a:r>
          </a:p>
          <a:p>
            <a:r>
              <a:rPr lang="en-US" dirty="0" smtClean="0"/>
              <a:t>Group discussion – Awareness, Understanding</a:t>
            </a:r>
          </a:p>
          <a:p>
            <a:r>
              <a:rPr lang="en-US" dirty="0" smtClean="0"/>
              <a:t>Check-out (identify takeaways) – Action</a:t>
            </a:r>
            <a:endParaRPr lang="en-US" dirty="0"/>
          </a:p>
          <a:p>
            <a:r>
              <a:rPr lang="en-US" dirty="0" smtClean="0"/>
              <a:t>Closing (spiritual exercise/blessing, reminders)</a:t>
            </a:r>
          </a:p>
          <a:p>
            <a:endParaRPr lang="en-US" dirty="0"/>
          </a:p>
          <a:p>
            <a:endParaRPr lang="en-CA" dirty="0"/>
          </a:p>
        </p:txBody>
      </p:sp>
      <p:sp>
        <p:nvSpPr>
          <p:cNvPr id="3" name="Slide Number Placeholder 2"/>
          <p:cNvSpPr>
            <a:spLocks noGrp="1"/>
          </p:cNvSpPr>
          <p:nvPr>
            <p:ph type="sldNum" sz="quarter" idx="12"/>
          </p:nvPr>
        </p:nvSpPr>
        <p:spPr/>
        <p:txBody>
          <a:bodyPr/>
          <a:lstStyle/>
          <a:p>
            <a:fld id="{3D1EC383-C7C2-428B-A931-C10A7F8C8CF0}" type="slidenum">
              <a:rPr lang="en-CA" smtClean="0"/>
              <a:t>12</a:t>
            </a:fld>
            <a:endParaRPr lang="en-CA"/>
          </a:p>
        </p:txBody>
      </p:sp>
      <p:sp>
        <p:nvSpPr>
          <p:cNvPr id="4" name="Title 3"/>
          <p:cNvSpPr>
            <a:spLocks noGrp="1"/>
          </p:cNvSpPr>
          <p:nvPr>
            <p:ph type="title"/>
          </p:nvPr>
        </p:nvSpPr>
        <p:spPr/>
        <p:txBody>
          <a:bodyPr/>
          <a:lstStyle/>
          <a:p>
            <a:r>
              <a:rPr lang="en-US" dirty="0" smtClean="0"/>
              <a:t>Current Outpatient Format</a:t>
            </a:r>
            <a:endParaRPr lang="en-CA" dirty="0"/>
          </a:p>
        </p:txBody>
      </p:sp>
    </p:spTree>
    <p:extLst>
      <p:ext uri="{BB962C8B-B14F-4D97-AF65-F5344CB8AC3E}">
        <p14:creationId xmlns:p14="http://schemas.microsoft.com/office/powerpoint/2010/main" val="3866484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Tablets given to inpatients</a:t>
            </a:r>
          </a:p>
          <a:p>
            <a:endParaRPr lang="en-US" dirty="0"/>
          </a:p>
          <a:p>
            <a:r>
              <a:rPr lang="en-US" dirty="0" smtClean="0"/>
              <a:t>Thematic support groups for other hospital departments</a:t>
            </a:r>
            <a:endParaRPr lang="en-CA" dirty="0" smtClean="0"/>
          </a:p>
          <a:p>
            <a:endParaRPr lang="en-US" dirty="0"/>
          </a:p>
          <a:p>
            <a:r>
              <a:rPr lang="en-US" dirty="0" smtClean="0"/>
              <a:t>Staff retreat/break</a:t>
            </a:r>
          </a:p>
          <a:p>
            <a:endParaRPr lang="en-US" dirty="0"/>
          </a:p>
          <a:p>
            <a:r>
              <a:rPr lang="en-US" smtClean="0"/>
              <a:t>CPE Students</a:t>
            </a:r>
            <a:endParaRPr lang="en-US" dirty="0" smtClean="0"/>
          </a:p>
        </p:txBody>
      </p:sp>
      <p:sp>
        <p:nvSpPr>
          <p:cNvPr id="3" name="Slide Number Placeholder 2"/>
          <p:cNvSpPr>
            <a:spLocks noGrp="1"/>
          </p:cNvSpPr>
          <p:nvPr>
            <p:ph type="sldNum" sz="quarter" idx="12"/>
          </p:nvPr>
        </p:nvSpPr>
        <p:spPr/>
        <p:txBody>
          <a:bodyPr/>
          <a:lstStyle/>
          <a:p>
            <a:fld id="{3D1EC383-C7C2-428B-A931-C10A7F8C8CF0}" type="slidenum">
              <a:rPr lang="en-CA" smtClean="0"/>
              <a:t>13</a:t>
            </a:fld>
            <a:endParaRPr lang="en-CA"/>
          </a:p>
        </p:txBody>
      </p:sp>
      <p:sp>
        <p:nvSpPr>
          <p:cNvPr id="4" name="Title 3"/>
          <p:cNvSpPr>
            <a:spLocks noGrp="1"/>
          </p:cNvSpPr>
          <p:nvPr>
            <p:ph type="title"/>
          </p:nvPr>
        </p:nvSpPr>
        <p:spPr/>
        <p:txBody>
          <a:bodyPr/>
          <a:lstStyle/>
          <a:p>
            <a:r>
              <a:rPr lang="en-US" dirty="0" smtClean="0"/>
              <a:t>Adaptations</a:t>
            </a:r>
            <a:endParaRPr lang="en-CA" dirty="0"/>
          </a:p>
        </p:txBody>
      </p:sp>
    </p:spTree>
    <p:extLst>
      <p:ext uri="{BB962C8B-B14F-4D97-AF65-F5344CB8AC3E}">
        <p14:creationId xmlns:p14="http://schemas.microsoft.com/office/powerpoint/2010/main" val="1931583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Reading of the story – The Starfish Story</a:t>
            </a:r>
          </a:p>
          <a:p>
            <a:endParaRPr lang="en-US" dirty="0"/>
          </a:p>
          <a:p>
            <a:r>
              <a:rPr lang="en-US" dirty="0" smtClean="0"/>
              <a:t>Breakout groups (20 </a:t>
            </a:r>
            <a:r>
              <a:rPr lang="en-US" dirty="0" err="1" smtClean="0"/>
              <a:t>mins</a:t>
            </a:r>
            <a:r>
              <a:rPr lang="en-US" dirty="0" smtClean="0"/>
              <a:t>)</a:t>
            </a:r>
          </a:p>
          <a:p>
            <a:endParaRPr lang="en-US" dirty="0" smtClean="0"/>
          </a:p>
          <a:p>
            <a:r>
              <a:rPr lang="en-US" dirty="0" smtClean="0"/>
              <a:t>Pick a facilitator/co-participant to lead the group</a:t>
            </a:r>
          </a:p>
          <a:p>
            <a:pPr lvl="1"/>
            <a:r>
              <a:rPr lang="en-US" dirty="0" smtClean="0"/>
              <a:t>(or default to the person with the most years of chaplaincy experience)</a:t>
            </a:r>
          </a:p>
          <a:p>
            <a:pPr lvl="1"/>
            <a:r>
              <a:rPr lang="en-US" dirty="0" smtClean="0"/>
              <a:t>Share your names with a brief check-in on how you are coming into the group</a:t>
            </a:r>
          </a:p>
          <a:p>
            <a:pPr lvl="1"/>
            <a:r>
              <a:rPr lang="en-US" dirty="0" smtClean="0"/>
              <a:t>Begin by asking: “What are your first impressions?”</a:t>
            </a:r>
          </a:p>
          <a:p>
            <a:pPr lvl="1"/>
            <a:r>
              <a:rPr lang="en-US" dirty="0" smtClean="0"/>
              <a:t>Allow everyone to share first impressions before moving on to comments and discussion</a:t>
            </a:r>
          </a:p>
          <a:p>
            <a:endParaRPr lang="en-US" dirty="0" smtClean="0"/>
          </a:p>
        </p:txBody>
      </p:sp>
      <p:sp>
        <p:nvSpPr>
          <p:cNvPr id="3" name="Slide Number Placeholder 2"/>
          <p:cNvSpPr>
            <a:spLocks noGrp="1"/>
          </p:cNvSpPr>
          <p:nvPr>
            <p:ph type="sldNum" sz="quarter" idx="12"/>
          </p:nvPr>
        </p:nvSpPr>
        <p:spPr/>
        <p:txBody>
          <a:bodyPr/>
          <a:lstStyle/>
          <a:p>
            <a:fld id="{3D1EC383-C7C2-428B-A931-C10A7F8C8CF0}" type="slidenum">
              <a:rPr lang="en-CA" smtClean="0"/>
              <a:t>14</a:t>
            </a:fld>
            <a:endParaRPr lang="en-CA"/>
          </a:p>
        </p:txBody>
      </p:sp>
      <p:sp>
        <p:nvSpPr>
          <p:cNvPr id="4" name="Title 3"/>
          <p:cNvSpPr>
            <a:spLocks noGrp="1"/>
          </p:cNvSpPr>
          <p:nvPr>
            <p:ph type="title"/>
          </p:nvPr>
        </p:nvSpPr>
        <p:spPr/>
        <p:txBody>
          <a:bodyPr/>
          <a:lstStyle/>
          <a:p>
            <a:r>
              <a:rPr lang="en-US" dirty="0" smtClean="0"/>
              <a:t>Story Time</a:t>
            </a:r>
            <a:endParaRPr lang="en-CA" dirty="0"/>
          </a:p>
        </p:txBody>
      </p:sp>
    </p:spTree>
    <p:extLst>
      <p:ext uri="{BB962C8B-B14F-4D97-AF65-F5344CB8AC3E}">
        <p14:creationId xmlns:p14="http://schemas.microsoft.com/office/powerpoint/2010/main" val="207748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What would you like to respond to that others have shared?</a:t>
            </a:r>
          </a:p>
          <a:p>
            <a:r>
              <a:rPr lang="en-US" sz="3200" dirty="0" smtClean="0"/>
              <a:t>What theme would you like to explore further?</a:t>
            </a:r>
            <a:endParaRPr lang="en-US" sz="3200" dirty="0"/>
          </a:p>
          <a:p>
            <a:r>
              <a:rPr lang="en-US" sz="3200" dirty="0" smtClean="0"/>
              <a:t>Where do you see yourself in the story?</a:t>
            </a:r>
          </a:p>
          <a:p>
            <a:r>
              <a:rPr lang="en-US" sz="3200" dirty="0"/>
              <a:t>How do you feel right now</a:t>
            </a:r>
            <a:r>
              <a:rPr lang="en-US" sz="3200" dirty="0" smtClean="0"/>
              <a:t>?</a:t>
            </a:r>
          </a:p>
          <a:p>
            <a:endParaRPr lang="en-US" sz="3200" dirty="0"/>
          </a:p>
          <a:p>
            <a:r>
              <a:rPr lang="en-US" sz="3200" dirty="0" smtClean="0"/>
              <a:t>What is something new that you have learned?</a:t>
            </a:r>
          </a:p>
          <a:p>
            <a:endParaRPr lang="en-US" sz="3200" dirty="0" smtClean="0"/>
          </a:p>
          <a:p>
            <a:r>
              <a:rPr lang="en-US" sz="3200" dirty="0" smtClean="0"/>
              <a:t>How will you apply this moving forward?</a:t>
            </a:r>
            <a:endParaRPr lang="en-CA" sz="3200" dirty="0"/>
          </a:p>
        </p:txBody>
      </p:sp>
      <p:sp>
        <p:nvSpPr>
          <p:cNvPr id="3" name="Slide Number Placeholder 2"/>
          <p:cNvSpPr>
            <a:spLocks noGrp="1"/>
          </p:cNvSpPr>
          <p:nvPr>
            <p:ph type="sldNum" sz="quarter" idx="12"/>
          </p:nvPr>
        </p:nvSpPr>
        <p:spPr/>
        <p:txBody>
          <a:bodyPr/>
          <a:lstStyle/>
          <a:p>
            <a:fld id="{3D1EC383-C7C2-428B-A931-C10A7F8C8CF0}" type="slidenum">
              <a:rPr lang="en-CA" smtClean="0"/>
              <a:t>15</a:t>
            </a:fld>
            <a:endParaRPr lang="en-CA"/>
          </a:p>
        </p:txBody>
      </p:sp>
      <p:sp>
        <p:nvSpPr>
          <p:cNvPr id="4" name="Title 3"/>
          <p:cNvSpPr>
            <a:spLocks noGrp="1"/>
          </p:cNvSpPr>
          <p:nvPr>
            <p:ph type="title"/>
          </p:nvPr>
        </p:nvSpPr>
        <p:spPr/>
        <p:txBody>
          <a:bodyPr/>
          <a:lstStyle/>
          <a:p>
            <a:r>
              <a:rPr lang="en-US" dirty="0" err="1" smtClean="0"/>
              <a:t>Favourite</a:t>
            </a:r>
            <a:r>
              <a:rPr lang="en-US" dirty="0" smtClean="0"/>
              <a:t> Questions</a:t>
            </a:r>
            <a:endParaRPr lang="en-CA" dirty="0"/>
          </a:p>
        </p:txBody>
      </p:sp>
    </p:spTree>
    <p:extLst>
      <p:ext uri="{BB962C8B-B14F-4D97-AF65-F5344CB8AC3E}">
        <p14:creationId xmlns:p14="http://schemas.microsoft.com/office/powerpoint/2010/main" val="2497523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gn="ctr">
              <a:buNone/>
            </a:pPr>
            <a:r>
              <a:rPr lang="en-US" dirty="0" smtClean="0"/>
              <a:t>Thank you to:</a:t>
            </a:r>
          </a:p>
          <a:p>
            <a:pPr marL="0" indent="0" algn="ctr">
              <a:buNone/>
            </a:pPr>
            <a:r>
              <a:rPr lang="en-US" dirty="0" smtClean="0"/>
              <a:t>My colleagues at Niagara Health,</a:t>
            </a:r>
          </a:p>
          <a:p>
            <a:pPr marL="0" indent="0" algn="ctr">
              <a:buNone/>
            </a:pPr>
            <a:r>
              <a:rPr lang="en-CA" dirty="0" smtClean="0"/>
              <a:t>Fabian Winiger, Petra </a:t>
            </a:r>
            <a:r>
              <a:rPr lang="en-CA" dirty="0" err="1" smtClean="0"/>
              <a:t>Sprik</a:t>
            </a:r>
            <a:r>
              <a:rPr lang="en-CA" dirty="0" smtClean="0"/>
              <a:t>, and the</a:t>
            </a:r>
          </a:p>
          <a:p>
            <a:pPr marL="0" indent="0" algn="ctr">
              <a:buNone/>
            </a:pPr>
            <a:r>
              <a:rPr lang="en-CA" dirty="0" err="1" smtClean="0"/>
              <a:t>Telechaplaincy</a:t>
            </a:r>
            <a:r>
              <a:rPr lang="en-CA" dirty="0" smtClean="0"/>
              <a:t> Community of Practice!</a:t>
            </a:r>
            <a:endParaRPr lang="en-CA" dirty="0"/>
          </a:p>
        </p:txBody>
      </p:sp>
      <p:sp>
        <p:nvSpPr>
          <p:cNvPr id="3" name="Title 2"/>
          <p:cNvSpPr>
            <a:spLocks noGrp="1"/>
          </p:cNvSpPr>
          <p:nvPr>
            <p:ph type="title"/>
          </p:nvPr>
        </p:nvSpPr>
        <p:spPr/>
        <p:txBody>
          <a:bodyPr/>
          <a:lstStyle/>
          <a:p>
            <a:endParaRPr lang="en-CA" dirty="0"/>
          </a:p>
        </p:txBody>
      </p:sp>
      <p:sp>
        <p:nvSpPr>
          <p:cNvPr id="4" name="Slide Number Placeholder 3"/>
          <p:cNvSpPr>
            <a:spLocks noGrp="1"/>
          </p:cNvSpPr>
          <p:nvPr>
            <p:ph type="sldNum" sz="quarter" idx="12"/>
          </p:nvPr>
        </p:nvSpPr>
        <p:spPr/>
        <p:txBody>
          <a:bodyPr/>
          <a:lstStyle/>
          <a:p>
            <a:fld id="{3D1EC383-C7C2-428B-A931-C10A7F8C8CF0}" type="slidenum">
              <a:rPr lang="en-CA" smtClean="0"/>
              <a:t>16</a:t>
            </a:fld>
            <a:endParaRPr lang="en-CA"/>
          </a:p>
        </p:txBody>
      </p:sp>
      <p:pic>
        <p:nvPicPr>
          <p:cNvPr id="5" name="Picture 4"/>
          <p:cNvPicPr>
            <a:picLocks noChangeAspect="1"/>
          </p:cNvPicPr>
          <p:nvPr/>
        </p:nvPicPr>
        <p:blipFill>
          <a:blip r:embed="rId3"/>
          <a:stretch>
            <a:fillRect/>
          </a:stretch>
        </p:blipFill>
        <p:spPr>
          <a:xfrm>
            <a:off x="3439181" y="4248877"/>
            <a:ext cx="5377138" cy="798645"/>
          </a:xfrm>
          <a:prstGeom prst="rect">
            <a:avLst/>
          </a:prstGeom>
        </p:spPr>
      </p:pic>
    </p:spTree>
    <p:extLst>
      <p:ext uri="{BB962C8B-B14F-4D97-AF65-F5344CB8AC3E}">
        <p14:creationId xmlns:p14="http://schemas.microsoft.com/office/powerpoint/2010/main" val="330820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Walking with Wisdom – Origins and Developments (10 </a:t>
            </a:r>
            <a:r>
              <a:rPr lang="en-US" dirty="0" err="1" smtClean="0"/>
              <a:t>mins</a:t>
            </a:r>
            <a:r>
              <a:rPr lang="en-US" dirty="0" smtClean="0"/>
              <a:t>)</a:t>
            </a:r>
            <a:endParaRPr lang="en-CA" dirty="0"/>
          </a:p>
          <a:p>
            <a:pPr lvl="1"/>
            <a:r>
              <a:rPr lang="en-US" dirty="0" smtClean="0"/>
              <a:t>Roots of the “Spirituality Group”</a:t>
            </a:r>
          </a:p>
          <a:p>
            <a:pPr lvl="1"/>
            <a:r>
              <a:rPr lang="en-US" dirty="0" smtClean="0"/>
              <a:t>Challenges in Digital Delivery</a:t>
            </a:r>
          </a:p>
          <a:p>
            <a:pPr lvl="1"/>
            <a:r>
              <a:rPr lang="en-US" dirty="0" smtClean="0"/>
              <a:t>Current Adaptation and Format</a:t>
            </a:r>
          </a:p>
          <a:p>
            <a:endParaRPr lang="en-US" dirty="0"/>
          </a:p>
          <a:p>
            <a:r>
              <a:rPr lang="en-US" dirty="0" smtClean="0"/>
              <a:t>Question Period (10 </a:t>
            </a:r>
            <a:r>
              <a:rPr lang="en-US" dirty="0" err="1" smtClean="0"/>
              <a:t>mins</a:t>
            </a:r>
            <a:r>
              <a:rPr lang="en-US" dirty="0" smtClean="0"/>
              <a:t>)</a:t>
            </a:r>
          </a:p>
          <a:p>
            <a:endParaRPr lang="en-US" dirty="0" smtClean="0"/>
          </a:p>
          <a:p>
            <a:r>
              <a:rPr lang="en-US" dirty="0" smtClean="0"/>
              <a:t>Exploring the Format (10 – 15 </a:t>
            </a:r>
            <a:r>
              <a:rPr lang="en-US" dirty="0" err="1" smtClean="0"/>
              <a:t>mins</a:t>
            </a:r>
            <a:r>
              <a:rPr lang="en-US" dirty="0" smtClean="0"/>
              <a:t>)</a:t>
            </a:r>
          </a:p>
        </p:txBody>
      </p:sp>
      <p:sp>
        <p:nvSpPr>
          <p:cNvPr id="3" name="Slide Number Placeholder 2"/>
          <p:cNvSpPr>
            <a:spLocks noGrp="1"/>
          </p:cNvSpPr>
          <p:nvPr>
            <p:ph type="sldNum" sz="quarter" idx="12"/>
          </p:nvPr>
        </p:nvSpPr>
        <p:spPr/>
        <p:txBody>
          <a:bodyPr/>
          <a:lstStyle/>
          <a:p>
            <a:fld id="{3D1EC383-C7C2-428B-A931-C10A7F8C8CF0}" type="slidenum">
              <a:rPr lang="en-CA" smtClean="0"/>
              <a:t>2</a:t>
            </a:fld>
            <a:endParaRPr lang="en-CA"/>
          </a:p>
        </p:txBody>
      </p:sp>
      <p:sp>
        <p:nvSpPr>
          <p:cNvPr id="4" name="Title 3"/>
          <p:cNvSpPr>
            <a:spLocks noGrp="1"/>
          </p:cNvSpPr>
          <p:nvPr>
            <p:ph type="title"/>
          </p:nvPr>
        </p:nvSpPr>
        <p:spPr/>
        <p:txBody>
          <a:bodyPr/>
          <a:lstStyle/>
          <a:p>
            <a:r>
              <a:rPr lang="en-US" dirty="0" smtClean="0"/>
              <a:t>Agenda</a:t>
            </a:r>
            <a:endParaRPr lang="en-CA" dirty="0"/>
          </a:p>
        </p:txBody>
      </p:sp>
    </p:spTree>
    <p:extLst>
      <p:ext uri="{BB962C8B-B14F-4D97-AF65-F5344CB8AC3E}">
        <p14:creationId xmlns:p14="http://schemas.microsoft.com/office/powerpoint/2010/main" val="2784365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Joint Spiritual Care and Mental Health group</a:t>
            </a:r>
          </a:p>
          <a:p>
            <a:pPr lvl="1"/>
            <a:r>
              <a:rPr lang="en-US" dirty="0" smtClean="0"/>
              <a:t>Separate groups for both inpatients and outpatients</a:t>
            </a:r>
          </a:p>
          <a:p>
            <a:pPr lvl="1"/>
            <a:r>
              <a:rPr lang="en-US" dirty="0" smtClean="0"/>
              <a:t>Facilitator/Co-participant leadership style</a:t>
            </a:r>
          </a:p>
          <a:p>
            <a:endParaRPr lang="en-US" dirty="0" smtClean="0"/>
          </a:p>
          <a:p>
            <a:r>
              <a:rPr lang="en-US" dirty="0" smtClean="0"/>
              <a:t>Discussions based on a selection of ‘wisdom’ stories</a:t>
            </a:r>
          </a:p>
          <a:p>
            <a:pPr lvl="1"/>
            <a:r>
              <a:rPr lang="en-US" dirty="0" smtClean="0"/>
              <a:t>Question sets developed for each story to help generate conversation</a:t>
            </a:r>
          </a:p>
          <a:p>
            <a:pPr lvl="1"/>
            <a:endParaRPr lang="en-US" dirty="0" smtClean="0"/>
          </a:p>
          <a:p>
            <a:r>
              <a:rPr lang="en-US" dirty="0" smtClean="0"/>
              <a:t>45 mins to 1 hour duration weekly</a:t>
            </a:r>
          </a:p>
          <a:p>
            <a:endParaRPr lang="en-US" dirty="0" smtClean="0"/>
          </a:p>
          <a:p>
            <a:r>
              <a:rPr lang="en-US" dirty="0" smtClean="0"/>
              <a:t>Infusion method of adding new participants to the outpatient group</a:t>
            </a:r>
          </a:p>
          <a:p>
            <a:pPr lvl="1"/>
            <a:r>
              <a:rPr lang="en-US" dirty="0" smtClean="0"/>
              <a:t>New members are added to pre-existing group as space became available</a:t>
            </a:r>
          </a:p>
          <a:p>
            <a:pPr lvl="1"/>
            <a:r>
              <a:rPr lang="en-US" dirty="0" smtClean="0"/>
              <a:t>8-12 participants</a:t>
            </a:r>
          </a:p>
          <a:p>
            <a:endParaRPr lang="en-CA" dirty="0"/>
          </a:p>
        </p:txBody>
      </p:sp>
      <p:sp>
        <p:nvSpPr>
          <p:cNvPr id="3" name="Slide Number Placeholder 2"/>
          <p:cNvSpPr>
            <a:spLocks noGrp="1"/>
          </p:cNvSpPr>
          <p:nvPr>
            <p:ph type="sldNum" sz="quarter" idx="12"/>
          </p:nvPr>
        </p:nvSpPr>
        <p:spPr/>
        <p:txBody>
          <a:bodyPr/>
          <a:lstStyle/>
          <a:p>
            <a:fld id="{3D1EC383-C7C2-428B-A931-C10A7F8C8CF0}" type="slidenum">
              <a:rPr lang="en-CA" smtClean="0"/>
              <a:t>3</a:t>
            </a:fld>
            <a:endParaRPr lang="en-CA"/>
          </a:p>
        </p:txBody>
      </p:sp>
      <p:sp>
        <p:nvSpPr>
          <p:cNvPr id="4" name="Title 3"/>
          <p:cNvSpPr>
            <a:spLocks noGrp="1"/>
          </p:cNvSpPr>
          <p:nvPr>
            <p:ph type="title"/>
          </p:nvPr>
        </p:nvSpPr>
        <p:spPr/>
        <p:txBody>
          <a:bodyPr/>
          <a:lstStyle/>
          <a:p>
            <a:r>
              <a:rPr lang="en-US" dirty="0" smtClean="0"/>
              <a:t>Roots of the Group</a:t>
            </a:r>
            <a:endParaRPr lang="en-CA" dirty="0"/>
          </a:p>
        </p:txBody>
      </p:sp>
    </p:spTree>
    <p:extLst>
      <p:ext uri="{BB962C8B-B14F-4D97-AF65-F5344CB8AC3E}">
        <p14:creationId xmlns:p14="http://schemas.microsoft.com/office/powerpoint/2010/main" val="1429298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Distribution of the story</a:t>
            </a:r>
          </a:p>
          <a:p>
            <a:endParaRPr lang="en-US" dirty="0"/>
          </a:p>
          <a:p>
            <a:r>
              <a:rPr lang="en-US" dirty="0" smtClean="0"/>
              <a:t>Check-in</a:t>
            </a:r>
          </a:p>
          <a:p>
            <a:endParaRPr lang="en-US" dirty="0"/>
          </a:p>
          <a:p>
            <a:r>
              <a:rPr lang="en-US" dirty="0" smtClean="0"/>
              <a:t>Reading the story</a:t>
            </a:r>
          </a:p>
          <a:p>
            <a:endParaRPr lang="en-US" dirty="0"/>
          </a:p>
          <a:p>
            <a:r>
              <a:rPr lang="en-US" dirty="0" smtClean="0"/>
              <a:t>Discussion</a:t>
            </a:r>
          </a:p>
          <a:p>
            <a:pPr lvl="1"/>
            <a:r>
              <a:rPr lang="en-US" dirty="0" smtClean="0"/>
              <a:t>Opportunity to respond to what others have presented</a:t>
            </a:r>
          </a:p>
          <a:p>
            <a:endParaRPr lang="en-US" dirty="0"/>
          </a:p>
          <a:p>
            <a:r>
              <a:rPr lang="en-US" dirty="0" smtClean="0"/>
              <a:t>Closing – Serenity </a:t>
            </a:r>
            <a:r>
              <a:rPr lang="en-US" dirty="0"/>
              <a:t>P</a:t>
            </a:r>
            <a:r>
              <a:rPr lang="en-US" dirty="0" smtClean="0"/>
              <a:t>rayer</a:t>
            </a:r>
          </a:p>
          <a:p>
            <a:endParaRPr lang="en-US" dirty="0"/>
          </a:p>
          <a:p>
            <a:endParaRPr lang="en-CA" dirty="0"/>
          </a:p>
        </p:txBody>
      </p:sp>
      <p:sp>
        <p:nvSpPr>
          <p:cNvPr id="3" name="Slide Number Placeholder 2"/>
          <p:cNvSpPr>
            <a:spLocks noGrp="1"/>
          </p:cNvSpPr>
          <p:nvPr>
            <p:ph type="sldNum" sz="quarter" idx="12"/>
          </p:nvPr>
        </p:nvSpPr>
        <p:spPr/>
        <p:txBody>
          <a:bodyPr/>
          <a:lstStyle/>
          <a:p>
            <a:fld id="{3D1EC383-C7C2-428B-A931-C10A7F8C8CF0}" type="slidenum">
              <a:rPr lang="en-CA" smtClean="0"/>
              <a:t>4</a:t>
            </a:fld>
            <a:endParaRPr lang="en-CA"/>
          </a:p>
        </p:txBody>
      </p:sp>
      <p:sp>
        <p:nvSpPr>
          <p:cNvPr id="4" name="Title 3"/>
          <p:cNvSpPr>
            <a:spLocks noGrp="1"/>
          </p:cNvSpPr>
          <p:nvPr>
            <p:ph type="title"/>
          </p:nvPr>
        </p:nvSpPr>
        <p:spPr/>
        <p:txBody>
          <a:bodyPr/>
          <a:lstStyle/>
          <a:p>
            <a:r>
              <a:rPr lang="en-US" dirty="0" smtClean="0"/>
              <a:t>Initial Outpatient Format</a:t>
            </a:r>
            <a:endParaRPr lang="en-CA" dirty="0"/>
          </a:p>
        </p:txBody>
      </p:sp>
    </p:spTree>
    <p:extLst>
      <p:ext uri="{BB962C8B-B14F-4D97-AF65-F5344CB8AC3E}">
        <p14:creationId xmlns:p14="http://schemas.microsoft.com/office/powerpoint/2010/main" val="2828492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All groups put on hold for several months</a:t>
            </a:r>
          </a:p>
          <a:p>
            <a:pPr marL="0" indent="0">
              <a:buNone/>
            </a:pPr>
            <a:endParaRPr lang="en-US" dirty="0"/>
          </a:p>
          <a:p>
            <a:r>
              <a:rPr lang="en-US" dirty="0" smtClean="0"/>
              <a:t>Selecting an appropriate digital platform</a:t>
            </a:r>
          </a:p>
          <a:p>
            <a:pPr lvl="1"/>
            <a:r>
              <a:rPr lang="en-US" dirty="0" smtClean="0"/>
              <a:t>Standardization across all mental health groups/programs</a:t>
            </a:r>
          </a:p>
          <a:p>
            <a:pPr lvl="1"/>
            <a:r>
              <a:rPr lang="en-US" dirty="0" smtClean="0"/>
              <a:t>Meet legislative, privacy, and hospital standards</a:t>
            </a:r>
          </a:p>
          <a:p>
            <a:pPr lvl="1"/>
            <a:r>
              <a:rPr lang="en-US" dirty="0" smtClean="0"/>
              <a:t>Ability for the system to manage and communicate with patients directly</a:t>
            </a:r>
          </a:p>
          <a:p>
            <a:pPr lvl="1"/>
            <a:r>
              <a:rPr lang="en-US" dirty="0" smtClean="0"/>
              <a:t>Be secure, reliable, robust</a:t>
            </a:r>
          </a:p>
          <a:p>
            <a:endParaRPr lang="en-US" dirty="0"/>
          </a:p>
          <a:p>
            <a:r>
              <a:rPr lang="en-US" dirty="0" smtClean="0"/>
              <a:t>Redesign all groups for digital delivery</a:t>
            </a:r>
          </a:p>
          <a:p>
            <a:pPr lvl="1"/>
            <a:r>
              <a:rPr lang="en-US" dirty="0" smtClean="0"/>
              <a:t>Develop new group standards and norms for digital delivery</a:t>
            </a:r>
            <a:endParaRPr lang="en-US" dirty="0"/>
          </a:p>
          <a:p>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3D1EC383-C7C2-428B-A931-C10A7F8C8CF0}" type="slidenum">
              <a:rPr lang="en-CA" smtClean="0"/>
              <a:t>5</a:t>
            </a:fld>
            <a:endParaRPr lang="en-CA"/>
          </a:p>
        </p:txBody>
      </p:sp>
      <p:sp>
        <p:nvSpPr>
          <p:cNvPr id="4" name="Title 3"/>
          <p:cNvSpPr>
            <a:spLocks noGrp="1"/>
          </p:cNvSpPr>
          <p:nvPr>
            <p:ph type="title"/>
          </p:nvPr>
        </p:nvSpPr>
        <p:spPr/>
        <p:txBody>
          <a:bodyPr/>
          <a:lstStyle/>
          <a:p>
            <a:r>
              <a:rPr lang="en-US" dirty="0" smtClean="0"/>
              <a:t>COVID-19 Pandemic Problems</a:t>
            </a:r>
            <a:endParaRPr lang="en-CA" dirty="0"/>
          </a:p>
        </p:txBody>
      </p:sp>
    </p:spTree>
    <p:extLst>
      <p:ext uri="{BB962C8B-B14F-4D97-AF65-F5344CB8AC3E}">
        <p14:creationId xmlns:p14="http://schemas.microsoft.com/office/powerpoint/2010/main" val="552117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What is this group about?</a:t>
            </a:r>
          </a:p>
          <a:p>
            <a:endParaRPr lang="en-US" dirty="0"/>
          </a:p>
          <a:p>
            <a:pPr lvl="1">
              <a:buFont typeface="Wingdings" panose="05000000000000000000" pitchFamily="2" charset="2"/>
              <a:buChar char="Ø"/>
            </a:pPr>
            <a:r>
              <a:rPr lang="en-US" sz="2800" dirty="0" smtClean="0"/>
              <a:t>Sharing wisdom</a:t>
            </a:r>
          </a:p>
          <a:p>
            <a:pPr lvl="1">
              <a:buFont typeface="Wingdings" panose="05000000000000000000" pitchFamily="2" charset="2"/>
              <a:buChar char="Ø"/>
            </a:pPr>
            <a:r>
              <a:rPr lang="en-US" sz="2800" dirty="0" smtClean="0"/>
              <a:t>Discernment</a:t>
            </a:r>
          </a:p>
          <a:p>
            <a:endParaRPr lang="en-US" dirty="0"/>
          </a:p>
          <a:p>
            <a:r>
              <a:rPr lang="en-US" dirty="0" smtClean="0"/>
              <a:t>What makes this group different from other mental health groups?</a:t>
            </a:r>
          </a:p>
          <a:p>
            <a:endParaRPr lang="en-US" dirty="0"/>
          </a:p>
          <a:p>
            <a:pPr lvl="1">
              <a:buFont typeface="Wingdings" panose="05000000000000000000" pitchFamily="2" charset="2"/>
              <a:buChar char="Ø"/>
            </a:pPr>
            <a:r>
              <a:rPr lang="en-US" sz="2800" dirty="0" smtClean="0"/>
              <a:t>Sacred space</a:t>
            </a:r>
          </a:p>
          <a:p>
            <a:pPr lvl="1">
              <a:buFont typeface="Wingdings" panose="05000000000000000000" pitchFamily="2" charset="2"/>
              <a:buChar char="Ø"/>
            </a:pPr>
            <a:r>
              <a:rPr lang="en-US" sz="2800" dirty="0" smtClean="0"/>
              <a:t>Space for personal disclosures</a:t>
            </a:r>
          </a:p>
          <a:p>
            <a:pPr lvl="1">
              <a:buFont typeface="Wingdings" panose="05000000000000000000" pitchFamily="2" charset="2"/>
              <a:buChar char="Ø"/>
            </a:pPr>
            <a:r>
              <a:rPr lang="en-US" sz="2800" dirty="0" smtClean="0"/>
              <a:t>Freedom to follow the discussions anywhere</a:t>
            </a:r>
            <a:endParaRPr lang="en-US" sz="2800" dirty="0"/>
          </a:p>
        </p:txBody>
      </p:sp>
      <p:sp>
        <p:nvSpPr>
          <p:cNvPr id="3" name="Slide Number Placeholder 2"/>
          <p:cNvSpPr>
            <a:spLocks noGrp="1"/>
          </p:cNvSpPr>
          <p:nvPr>
            <p:ph type="sldNum" sz="quarter" idx="12"/>
          </p:nvPr>
        </p:nvSpPr>
        <p:spPr/>
        <p:txBody>
          <a:bodyPr/>
          <a:lstStyle/>
          <a:p>
            <a:fld id="{3D1EC383-C7C2-428B-A931-C10A7F8C8CF0}" type="slidenum">
              <a:rPr lang="en-CA" smtClean="0"/>
              <a:t>6</a:t>
            </a:fld>
            <a:endParaRPr lang="en-CA"/>
          </a:p>
        </p:txBody>
      </p:sp>
      <p:sp>
        <p:nvSpPr>
          <p:cNvPr id="4" name="Title 3"/>
          <p:cNvSpPr>
            <a:spLocks noGrp="1"/>
          </p:cNvSpPr>
          <p:nvPr>
            <p:ph type="title"/>
          </p:nvPr>
        </p:nvSpPr>
        <p:spPr/>
        <p:txBody>
          <a:bodyPr/>
          <a:lstStyle/>
          <a:p>
            <a:r>
              <a:rPr lang="en-US" dirty="0" smtClean="0"/>
              <a:t>Conceptual Problems</a:t>
            </a:r>
            <a:endParaRPr lang="en-CA" dirty="0"/>
          </a:p>
        </p:txBody>
      </p:sp>
    </p:spTree>
    <p:extLst>
      <p:ext uri="{BB962C8B-B14F-4D97-AF65-F5344CB8AC3E}">
        <p14:creationId xmlns:p14="http://schemas.microsoft.com/office/powerpoint/2010/main" val="4236253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CA" b="1" dirty="0" smtClean="0"/>
              <a:t>Awareness  –&gt;  Understanding  –&gt;  Action</a:t>
            </a:r>
          </a:p>
          <a:p>
            <a:endParaRPr lang="en-CA" dirty="0"/>
          </a:p>
          <a:p>
            <a:r>
              <a:rPr lang="en-CA" dirty="0" smtClean="0"/>
              <a:t>Awareness:</a:t>
            </a:r>
          </a:p>
          <a:p>
            <a:pPr lvl="1"/>
            <a:r>
              <a:rPr lang="en-CA" dirty="0" smtClean="0"/>
              <a:t>What are your initial thoughts? What jumps out at you from the story?</a:t>
            </a:r>
          </a:p>
          <a:p>
            <a:pPr lvl="1"/>
            <a:endParaRPr lang="en-CA" dirty="0"/>
          </a:p>
          <a:p>
            <a:r>
              <a:rPr lang="en-CA" dirty="0" smtClean="0"/>
              <a:t> Understanding:</a:t>
            </a:r>
          </a:p>
          <a:p>
            <a:pPr lvl="1"/>
            <a:r>
              <a:rPr lang="en-CA" dirty="0" smtClean="0"/>
              <a:t>What is something new that you have learned? What are your takeaways?</a:t>
            </a:r>
          </a:p>
          <a:p>
            <a:pPr lvl="1"/>
            <a:endParaRPr lang="en-CA" dirty="0" smtClean="0"/>
          </a:p>
          <a:p>
            <a:r>
              <a:rPr lang="en-CA" dirty="0" smtClean="0"/>
              <a:t>Action:</a:t>
            </a:r>
          </a:p>
          <a:p>
            <a:pPr lvl="1"/>
            <a:r>
              <a:rPr lang="en-CA" dirty="0" smtClean="0"/>
              <a:t>How will you apply this moving forward?</a:t>
            </a:r>
            <a:endParaRPr lang="en-CA" dirty="0"/>
          </a:p>
          <a:p>
            <a:endParaRPr lang="en-CA" dirty="0"/>
          </a:p>
        </p:txBody>
      </p:sp>
      <p:sp>
        <p:nvSpPr>
          <p:cNvPr id="3" name="Slide Number Placeholder 2"/>
          <p:cNvSpPr>
            <a:spLocks noGrp="1"/>
          </p:cNvSpPr>
          <p:nvPr>
            <p:ph type="sldNum" sz="quarter" idx="12"/>
          </p:nvPr>
        </p:nvSpPr>
        <p:spPr/>
        <p:txBody>
          <a:bodyPr/>
          <a:lstStyle/>
          <a:p>
            <a:fld id="{3D1EC383-C7C2-428B-A931-C10A7F8C8CF0}" type="slidenum">
              <a:rPr lang="en-CA" smtClean="0"/>
              <a:t>7</a:t>
            </a:fld>
            <a:endParaRPr lang="en-CA"/>
          </a:p>
        </p:txBody>
      </p:sp>
      <p:sp>
        <p:nvSpPr>
          <p:cNvPr id="4" name="Title 3"/>
          <p:cNvSpPr>
            <a:spLocks noGrp="1"/>
          </p:cNvSpPr>
          <p:nvPr>
            <p:ph type="title"/>
          </p:nvPr>
        </p:nvSpPr>
        <p:spPr/>
        <p:txBody>
          <a:bodyPr/>
          <a:lstStyle/>
          <a:p>
            <a:r>
              <a:rPr lang="en-CA" dirty="0" smtClean="0"/>
              <a:t>Basic Discernment Model</a:t>
            </a:r>
            <a:endParaRPr lang="en-CA" dirty="0"/>
          </a:p>
        </p:txBody>
      </p:sp>
    </p:spTree>
    <p:extLst>
      <p:ext uri="{BB962C8B-B14F-4D97-AF65-F5344CB8AC3E}">
        <p14:creationId xmlns:p14="http://schemas.microsoft.com/office/powerpoint/2010/main" val="131303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CA" dirty="0" smtClean="0"/>
              <a:t>Time</a:t>
            </a:r>
          </a:p>
          <a:p>
            <a:r>
              <a:rPr lang="en-CA" dirty="0"/>
              <a:t>Virtual “circles” (for check-in</a:t>
            </a:r>
            <a:r>
              <a:rPr lang="en-CA" dirty="0" smtClean="0"/>
              <a:t>)</a:t>
            </a:r>
          </a:p>
          <a:p>
            <a:r>
              <a:rPr lang="en-CA" dirty="0" smtClean="0"/>
              <a:t>Story theme/image</a:t>
            </a:r>
          </a:p>
          <a:p>
            <a:r>
              <a:rPr lang="en-CA" dirty="0" smtClean="0"/>
              <a:t>Ritual/routine (with silence)</a:t>
            </a:r>
          </a:p>
          <a:p>
            <a:r>
              <a:rPr lang="en-CA" dirty="0" smtClean="0"/>
              <a:t>Modelling and invitation for…</a:t>
            </a:r>
          </a:p>
          <a:p>
            <a:pPr lvl="1"/>
            <a:r>
              <a:rPr lang="en-CA" dirty="0"/>
              <a:t>Personal disclosures</a:t>
            </a:r>
          </a:p>
          <a:p>
            <a:pPr lvl="1"/>
            <a:r>
              <a:rPr lang="en-CA" dirty="0" smtClean="0"/>
              <a:t>Emotions</a:t>
            </a:r>
          </a:p>
          <a:p>
            <a:r>
              <a:rPr lang="en-CA" dirty="0" smtClean="0"/>
              <a:t>Unconditional positive regard; gratitude</a:t>
            </a:r>
          </a:p>
          <a:p>
            <a:r>
              <a:rPr lang="en-CA" dirty="0" smtClean="0"/>
              <a:t>Dynamic engagement with others</a:t>
            </a:r>
          </a:p>
          <a:p>
            <a:r>
              <a:rPr lang="en-CA" dirty="0" smtClean="0"/>
              <a:t>Everyone’s presence on the same screen</a:t>
            </a:r>
          </a:p>
        </p:txBody>
      </p:sp>
      <p:sp>
        <p:nvSpPr>
          <p:cNvPr id="3" name="Slide Number Placeholder 2"/>
          <p:cNvSpPr>
            <a:spLocks noGrp="1"/>
          </p:cNvSpPr>
          <p:nvPr>
            <p:ph type="sldNum" sz="quarter" idx="12"/>
          </p:nvPr>
        </p:nvSpPr>
        <p:spPr/>
        <p:txBody>
          <a:bodyPr/>
          <a:lstStyle/>
          <a:p>
            <a:fld id="{3D1EC383-C7C2-428B-A931-C10A7F8C8CF0}" type="slidenum">
              <a:rPr lang="en-CA" smtClean="0"/>
              <a:t>8</a:t>
            </a:fld>
            <a:endParaRPr lang="en-CA"/>
          </a:p>
        </p:txBody>
      </p:sp>
      <p:sp>
        <p:nvSpPr>
          <p:cNvPr id="4" name="Title 3"/>
          <p:cNvSpPr>
            <a:spLocks noGrp="1"/>
          </p:cNvSpPr>
          <p:nvPr>
            <p:ph type="title"/>
          </p:nvPr>
        </p:nvSpPr>
        <p:spPr/>
        <p:txBody>
          <a:bodyPr/>
          <a:lstStyle/>
          <a:p>
            <a:r>
              <a:rPr lang="en-CA" dirty="0" smtClean="0"/>
              <a:t>Building the Sacred Space</a:t>
            </a:r>
            <a:endParaRPr lang="en-CA" dirty="0"/>
          </a:p>
        </p:txBody>
      </p:sp>
    </p:spTree>
    <p:extLst>
      <p:ext uri="{BB962C8B-B14F-4D97-AF65-F5344CB8AC3E}">
        <p14:creationId xmlns:p14="http://schemas.microsoft.com/office/powerpoint/2010/main" val="1336881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CA" dirty="0" smtClean="0"/>
              <a:t>Context of practice and policies</a:t>
            </a:r>
          </a:p>
          <a:p>
            <a:endParaRPr lang="en-CA" dirty="0"/>
          </a:p>
          <a:p>
            <a:r>
              <a:rPr lang="en-CA" dirty="0" smtClean="0"/>
              <a:t>Communication with participants (technological and interpersonal)</a:t>
            </a:r>
          </a:p>
          <a:p>
            <a:pPr lvl="1"/>
            <a:r>
              <a:rPr lang="en-CA" dirty="0" smtClean="0"/>
              <a:t>Accidental disclosures</a:t>
            </a:r>
          </a:p>
          <a:p>
            <a:pPr lvl="1"/>
            <a:r>
              <a:rPr lang="en-CA" dirty="0" smtClean="0"/>
              <a:t>Privacy breaches (e.g., accidentally using CC:  instead of BCC:)</a:t>
            </a:r>
          </a:p>
          <a:p>
            <a:endParaRPr lang="en-CA" dirty="0"/>
          </a:p>
          <a:p>
            <a:r>
              <a:rPr lang="en-CA" dirty="0" smtClean="0"/>
              <a:t>Digitization, storage, and transmission of materials</a:t>
            </a:r>
          </a:p>
          <a:p>
            <a:pPr lvl="1"/>
            <a:r>
              <a:rPr lang="en-CA" dirty="0" smtClean="0"/>
              <a:t>Copyright</a:t>
            </a:r>
          </a:p>
          <a:p>
            <a:pPr lvl="1"/>
            <a:r>
              <a:rPr lang="en-CA" dirty="0" smtClean="0"/>
              <a:t>Links (availability and security)</a:t>
            </a:r>
          </a:p>
          <a:p>
            <a:endParaRPr lang="en-CA" dirty="0"/>
          </a:p>
          <a:p>
            <a:r>
              <a:rPr lang="en-CA" dirty="0" smtClean="0"/>
              <a:t>Application changes and maintenance</a:t>
            </a:r>
          </a:p>
        </p:txBody>
      </p:sp>
      <p:sp>
        <p:nvSpPr>
          <p:cNvPr id="3" name="Slide Number Placeholder 2"/>
          <p:cNvSpPr>
            <a:spLocks noGrp="1"/>
          </p:cNvSpPr>
          <p:nvPr>
            <p:ph type="sldNum" sz="quarter" idx="12"/>
          </p:nvPr>
        </p:nvSpPr>
        <p:spPr/>
        <p:txBody>
          <a:bodyPr/>
          <a:lstStyle/>
          <a:p>
            <a:fld id="{3D1EC383-C7C2-428B-A931-C10A7F8C8CF0}" type="slidenum">
              <a:rPr lang="en-CA" smtClean="0"/>
              <a:t>9</a:t>
            </a:fld>
            <a:endParaRPr lang="en-CA"/>
          </a:p>
        </p:txBody>
      </p:sp>
      <p:sp>
        <p:nvSpPr>
          <p:cNvPr id="4" name="Title 3"/>
          <p:cNvSpPr>
            <a:spLocks noGrp="1"/>
          </p:cNvSpPr>
          <p:nvPr>
            <p:ph type="title"/>
          </p:nvPr>
        </p:nvSpPr>
        <p:spPr/>
        <p:txBody>
          <a:bodyPr/>
          <a:lstStyle/>
          <a:p>
            <a:r>
              <a:rPr lang="en-CA" dirty="0" smtClean="0"/>
              <a:t>Considerations for Digital Delivery</a:t>
            </a:r>
            <a:endParaRPr lang="en-CA" dirty="0"/>
          </a:p>
        </p:txBody>
      </p:sp>
    </p:spTree>
    <p:extLst>
      <p:ext uri="{BB962C8B-B14F-4D97-AF65-F5344CB8AC3E}">
        <p14:creationId xmlns:p14="http://schemas.microsoft.com/office/powerpoint/2010/main" val="2617551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44546A"/>
      </a:dk1>
      <a:lt1>
        <a:srgbClr val="FFFFFF"/>
      </a:lt1>
      <a:dk2>
        <a:srgbClr val="14355A"/>
      </a:dk2>
      <a:lt2>
        <a:srgbClr val="E9F1FA"/>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3168B82CF4AE4FBF4BE9F6D378A87E" ma:contentTypeVersion="6" ma:contentTypeDescription="Create a new document." ma:contentTypeScope="" ma:versionID="4cbd5a5f86ec516b884f214f1fb70495">
  <xsd:schema xmlns:xsd="http://www.w3.org/2001/XMLSchema" xmlns:xs="http://www.w3.org/2001/XMLSchema" xmlns:p="http://schemas.microsoft.com/office/2006/metadata/properties" xmlns:ns1="http://schemas.microsoft.com/sharepoint/v3" xmlns:ns2="76e57f5e-e890-4b08-a869-b5e07a830a50" xmlns:ns3="c18b7303-a3eb-4479-b6c1-2ce59a3240ab" targetNamespace="http://schemas.microsoft.com/office/2006/metadata/properties" ma:root="true" ma:fieldsID="231a7e335869430bd49e393f9b44bd68" ns1:_="" ns2:_="" ns3:_="">
    <xsd:import namespace="http://schemas.microsoft.com/sharepoint/v3"/>
    <xsd:import namespace="76e57f5e-e890-4b08-a869-b5e07a830a50"/>
    <xsd:import namespace="c18b7303-a3eb-4479-b6c1-2ce59a3240ab"/>
    <xsd:element name="properties">
      <xsd:complexType>
        <xsd:sequence>
          <xsd:element name="documentManagement">
            <xsd:complexType>
              <xsd:all>
                <xsd:element ref="ns2:h3d5b659cad847f18018a239bb7dc7ee" minOccurs="0"/>
                <xsd:element ref="ns2:TaxCatchAll" minOccurs="0"/>
                <xsd:element ref="ns2:TaxCatchAllLabel" minOccurs="0"/>
                <xsd:element ref="ns3:TaxKeywordTaxHTField" minOccurs="0"/>
                <xsd:element ref="ns2:Modified_x0020_Original" minOccurs="0"/>
                <xsd:element ref="ns2:Modified_x0020_By_x0020_Original"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e57f5e-e890-4b08-a869-b5e07a830a50" elementFormDefault="qualified">
    <xsd:import namespace="http://schemas.microsoft.com/office/2006/documentManagement/types"/>
    <xsd:import namespace="http://schemas.microsoft.com/office/infopath/2007/PartnerControls"/>
    <xsd:element name="h3d5b659cad847f18018a239bb7dc7ee" ma:index="3" ma:taxonomy="true" ma:internalName="h3d5b659cad847f18018a239bb7dc7ee" ma:taxonomyFieldName="DocumentType" ma:displayName="Document Type" ma:readOnly="false" ma:default="57;#Form/Template|6e952451-2014-4ac9-83ae-4dff8be2b65e" ma:fieldId="{13d5b659-cad8-47f1-8018-a239bb7dc7ee}" ma:sspId="612e0ac8-24bc-42f8-86d6-a13502797e1a" ma:termSetId="e263d076-2334-4cb9-897d-95f2fbcbc92a" ma:anchorId="00000000-0000-0000-0000-000000000000" ma:open="false" ma:isKeyword="false">
      <xsd:complexType>
        <xsd:sequence>
          <xsd:element ref="pc:Terms" minOccurs="0" maxOccurs="1"/>
        </xsd:sequence>
      </xsd:complexType>
    </xsd:element>
    <xsd:element name="TaxCatchAll" ma:index="4" nillable="true" ma:displayName="Taxonomy Catch All Column" ma:description="" ma:hidden="true" ma:list="{088880a0-ef5e-4daf-ad01-14a931eddf69}" ma:internalName="TaxCatchAll" ma:showField="CatchAllData" ma:web="c18b7303-a3eb-4479-b6c1-2ce59a3240ab">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description="" ma:hidden="true" ma:list="{088880a0-ef5e-4daf-ad01-14a931eddf69}" ma:internalName="TaxCatchAllLabel" ma:readOnly="true" ma:showField="CatchAllDataLabel" ma:web="c18b7303-a3eb-4479-b6c1-2ce59a3240ab">
      <xsd:complexType>
        <xsd:complexContent>
          <xsd:extension base="dms:MultiChoiceLookup">
            <xsd:sequence>
              <xsd:element name="Value" type="dms:Lookup" maxOccurs="unbounded" minOccurs="0" nillable="true"/>
            </xsd:sequence>
          </xsd:extension>
        </xsd:complexContent>
      </xsd:complexType>
    </xsd:element>
    <xsd:element name="Modified_x0020_Original" ma:index="8" nillable="true" ma:displayName="Modified Original" ma:format="DateOnly" ma:hidden="true" ma:internalName="Modified_x0020_Original" ma:readOnly="false">
      <xsd:simpleType>
        <xsd:restriction base="dms:DateTime"/>
      </xsd:simpleType>
    </xsd:element>
    <xsd:element name="Modified_x0020_By_x0020_Original" ma:index="9" nillable="true" ma:displayName="Modified By Original" ma:hidden="true" ma:list="UserInfo" ma:SharePointGroup="0" ma:internalName="Modified_x0020_By_x0020_Original"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8b7303-a3eb-4479-b6c1-2ce59a3240ab" elementFormDefault="qualified">
    <xsd:import namespace="http://schemas.microsoft.com/office/2006/documentManagement/types"/>
    <xsd:import namespace="http://schemas.microsoft.com/office/infopath/2007/PartnerControls"/>
    <xsd:element name="TaxKeywordTaxHTField" ma:index="7" nillable="true" ma:taxonomy="true" ma:internalName="TaxKeywordTaxHTField" ma:taxonomyFieldName="TaxKeyword" ma:displayName="Enterprise Keywords" ma:fieldId="{23f27201-bee3-471e-b2e7-b64fd8b7ca38}" ma:taxonomyMulti="true" ma:sspId="612e0ac8-24bc-42f8-86d6-a13502797e1a" ma:termSetId="00000000-0000-0000-0000-000000000000" ma:anchorId="00000000-0000-0000-0000-000000000000" ma:open="true" ma:isKeyword="true">
      <xsd:complexType>
        <xsd:sequence>
          <xsd:element ref="pc:Terms" minOccurs="0" maxOccurs="1"/>
        </xsd:sequence>
      </xsd:complexType>
    </xsd:element>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odified_x0020_By_x0020_Original xmlns="76e57f5e-e890-4b08-a869-b5e07a830a50">
      <UserInfo>
        <DisplayName/>
        <AccountId xsi:nil="true"/>
        <AccountType/>
      </UserInfo>
    </Modified_x0020_By_x0020_Original>
    <h3d5b659cad847f18018a239bb7dc7ee xmlns="76e57f5e-e890-4b08-a869-b5e07a830a50">
      <Terms xmlns="http://schemas.microsoft.com/office/infopath/2007/PartnerControls">
        <TermInfo xmlns="http://schemas.microsoft.com/office/infopath/2007/PartnerControls">
          <TermName xmlns="http://schemas.microsoft.com/office/infopath/2007/PartnerControls">Form/Template</TermName>
          <TermId xmlns="http://schemas.microsoft.com/office/infopath/2007/PartnerControls">6e952451-2014-4ac9-83ae-4dff8be2b65e</TermId>
        </TermInfo>
      </Terms>
    </h3d5b659cad847f18018a239bb7dc7ee>
    <PublishingStartDate xmlns="http://schemas.microsoft.com/sharepoint/v3" xsi:nil="true"/>
    <PublishingExpirationDate xmlns="http://schemas.microsoft.com/sharepoint/v3" xsi:nil="true"/>
    <TaxCatchAll xmlns="76e57f5e-e890-4b08-a869-b5e07a830a50">
      <Value>57</Value>
    </TaxCatchAll>
    <TaxKeywordTaxHTField xmlns="c18b7303-a3eb-4479-b6c1-2ce59a3240ab">
      <Terms xmlns="http://schemas.microsoft.com/office/infopath/2007/PartnerControls"/>
    </TaxKeywordTaxHTField>
    <Modified_x0020_Original xmlns="76e57f5e-e890-4b08-a869-b5e07a830a50" xsi:nil="true"/>
  </documentManagement>
</p:properties>
</file>

<file path=customXml/itemProps1.xml><?xml version="1.0" encoding="utf-8"?>
<ds:datastoreItem xmlns:ds="http://schemas.openxmlformats.org/officeDocument/2006/customXml" ds:itemID="{8A621FCF-A3D1-4A3E-B184-ADBFE4D2F553}">
  <ds:schemaRefs>
    <ds:schemaRef ds:uri="http://schemas.microsoft.com/sharepoint/v3/contenttype/forms"/>
  </ds:schemaRefs>
</ds:datastoreItem>
</file>

<file path=customXml/itemProps2.xml><?xml version="1.0" encoding="utf-8"?>
<ds:datastoreItem xmlns:ds="http://schemas.openxmlformats.org/officeDocument/2006/customXml" ds:itemID="{C7AFB025-3955-443A-8F59-922091C4A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e57f5e-e890-4b08-a869-b5e07a830a50"/>
    <ds:schemaRef ds:uri="c18b7303-a3eb-4479-b6c1-2ce59a3240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74E100-6B26-40A0-9317-1BF5DAB991AD}">
  <ds:schemaRef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c18b7303-a3eb-4479-b6c1-2ce59a3240ab"/>
    <ds:schemaRef ds:uri="76e57f5e-e890-4b08-a869-b5e07a830a5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1811</TotalTime>
  <Words>785</Words>
  <Application>Microsoft Office PowerPoint</Application>
  <PresentationFormat>Widescreen</PresentationFormat>
  <Paragraphs>183</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Walking with Wisdom: Digital Delivery of a Discernment Skills-Based Support Group</vt:lpstr>
      <vt:lpstr>Agenda</vt:lpstr>
      <vt:lpstr>Roots of the Group</vt:lpstr>
      <vt:lpstr>Initial Outpatient Format</vt:lpstr>
      <vt:lpstr>COVID-19 Pandemic Problems</vt:lpstr>
      <vt:lpstr>Conceptual Problems</vt:lpstr>
      <vt:lpstr>Basic Discernment Model</vt:lpstr>
      <vt:lpstr>Building the Sacred Space</vt:lpstr>
      <vt:lpstr>Considerations for Digital Delivery</vt:lpstr>
      <vt:lpstr>Considerations for Digital Delivery</vt:lpstr>
      <vt:lpstr>Considerations for Digital Delivery</vt:lpstr>
      <vt:lpstr>Current Outpatient Format</vt:lpstr>
      <vt:lpstr>Adaptations</vt:lpstr>
      <vt:lpstr>Story Time</vt:lpstr>
      <vt:lpstr>Favourite Questions</vt:lpstr>
      <vt:lpstr>PowerPoint Presentation</vt:lpstr>
    </vt:vector>
  </TitlesOfParts>
  <Company>Niagara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Cobian,Anna</dc:creator>
  <cp:lastModifiedBy>Siolkowsky,Terry</cp:lastModifiedBy>
  <cp:revision>113</cp:revision>
  <cp:lastPrinted>2023-12-08T16:45:10Z</cp:lastPrinted>
  <dcterms:created xsi:type="dcterms:W3CDTF">2022-12-21T16:46:46Z</dcterms:created>
  <dcterms:modified xsi:type="dcterms:W3CDTF">2023-12-08T19:28:09Z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DocumentType">
    <vt:lpwstr>57;#Form/Template|6e952451-2014-4ac9-83ae-4dff8be2b65e</vt:lpwstr>
  </property>
  <property fmtid="{D5CDD505-2E9C-101B-9397-08002B2CF9AE}" pid="4" name="ContentTypeId">
    <vt:lpwstr>0x010100053168B82CF4AE4FBF4BE9F6D378A87E</vt:lpwstr>
  </property>
</Properties>
</file>