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Lst>
  <p:notesMasterIdLst>
    <p:notesMasterId r:id="rId15"/>
  </p:notesMasterIdLst>
  <p:sldIdLst>
    <p:sldId id="284" r:id="rId5"/>
    <p:sldId id="257" r:id="rId6"/>
    <p:sldId id="285" r:id="rId7"/>
    <p:sldId id="286" r:id="rId8"/>
    <p:sldId id="292" r:id="rId9"/>
    <p:sldId id="287" r:id="rId10"/>
    <p:sldId id="288" r:id="rId11"/>
    <p:sldId id="291" r:id="rId12"/>
    <p:sldId id="289" r:id="rId13"/>
    <p:sldId id="29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12"/>
    <p:restoredTop sz="94697"/>
  </p:normalViewPr>
  <p:slideViewPr>
    <p:cSldViewPr snapToGrid="0" snapToObjects="1">
      <p:cViewPr varScale="1">
        <p:scale>
          <a:sx n="124" d="100"/>
          <a:sy n="124" d="100"/>
        </p:scale>
        <p:origin x="248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DA3B2-4F76-4A60-AE09-870A70AD178E}" type="datetimeFigureOut">
              <a:rPr lang="en-US" smtClean="0"/>
              <a:t>4/10/23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C0570-76A7-4618-AF92-FB4285C15BB9}" type="slidenum">
              <a:rPr lang="en-US" smtClean="0"/>
              <a:t>‹#›</a:t>
            </a:fld>
            <a:endParaRPr lang="en-US"/>
          </a:p>
        </p:txBody>
      </p:sp>
    </p:spTree>
    <p:extLst>
      <p:ext uri="{BB962C8B-B14F-4D97-AF65-F5344CB8AC3E}">
        <p14:creationId xmlns:p14="http://schemas.microsoft.com/office/powerpoint/2010/main" val="182943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Creative Writing Program at Dartmouth-Hitchcock Medical Center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November of 2009 Marv Klassen-Landis began work as the first paid Creative Writing Specialist for Norris Cotton Cancer Center’s Patient and Family Support Service and D-H 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Marv Klassen-Landis tells stories, performs poetry and leads written and spoken word residencies and workshops, and offers one-to-one writing coaching. Marv leads creative writing workshops with patients and supporters at the Norris Cotton Cancer Center, Dartmouth-Hitchcock Medical Center, the Children’s Hospital of Dartmouth and the Jack Byrne Center for Palliative and Hospice Care. He also does one-to-one writing coaching with patients and supporters and leads writing groups for oncology patients and supporters and for psychiatric patients. He has been participating in a study of creative writing with patients with advanced cancer and with seizure patients. Marv is a frequent storyteller and literacy presenter for the Children’s Literacy Foundation. A co-founder and performer with Children’s Voices Theatre, he has taught creative writing at the elementary, high school and college levels and has led many storytelling, writing and theatre workshops and residencies from Vermont to Colorado. As a poet, an artist-in-residence, and performer, Marv’s major emphasis in residencies and educator professional development workshops is inspiring reluctant readers and writers. Marv has developed integrated arts programs for children with disabilities and chronic illnesses. He also served as arts education director at a Vermont regional arts organization, working closely with school districts on standards based theatre and dance curriculum development, residencies, and performances for students. Marv has published poetry in a variety of journals and is the author/illustrator of a children’s book.</a:t>
            </a:r>
          </a:p>
          <a:p>
            <a:endParaRPr lang="en-US" dirty="0"/>
          </a:p>
        </p:txBody>
      </p:sp>
      <p:sp>
        <p:nvSpPr>
          <p:cNvPr id="4" name="Slide Number Placeholder 3"/>
          <p:cNvSpPr>
            <a:spLocks noGrp="1"/>
          </p:cNvSpPr>
          <p:nvPr>
            <p:ph type="sldNum" sz="quarter" idx="5"/>
          </p:nvPr>
        </p:nvSpPr>
        <p:spPr/>
        <p:txBody>
          <a:bodyPr/>
          <a:lstStyle/>
          <a:p>
            <a:fld id="{06CC0570-76A7-4618-AF92-FB4285C15BB9}" type="slidenum">
              <a:rPr lang="en-US" smtClean="0"/>
              <a:t>2</a:t>
            </a:fld>
            <a:endParaRPr lang="en-US"/>
          </a:p>
        </p:txBody>
      </p:sp>
    </p:spTree>
    <p:extLst>
      <p:ext uri="{BB962C8B-B14F-4D97-AF65-F5344CB8AC3E}">
        <p14:creationId xmlns:p14="http://schemas.microsoft.com/office/powerpoint/2010/main" val="41849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E53C-0FC3-4DA6-ADD1-25BAFB25BF1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F5D37B-A9F7-46E0-9778-D51212F32E5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1DF27C-C36B-479E-980A-0DB5B8565F29}"/>
              </a:ext>
            </a:extLst>
          </p:cNvPr>
          <p:cNvSpPr>
            <a:spLocks noGrp="1"/>
          </p:cNvSpPr>
          <p:nvPr>
            <p:ph type="dt" sz="half" idx="10"/>
          </p:nvPr>
        </p:nvSpPr>
        <p:spPr/>
        <p:txBody>
          <a:bodyPr/>
          <a:lstStyle/>
          <a:p>
            <a:fld id="{5E9D39B4-9D9F-214D-97E8-20F43AC3A5CD}" type="datetimeFigureOut">
              <a:rPr lang="en-US" smtClean="0"/>
              <a:pPr/>
              <a:t>4/10/23</a:t>
            </a:fld>
            <a:endParaRPr lang="en-US"/>
          </a:p>
        </p:txBody>
      </p:sp>
      <p:sp>
        <p:nvSpPr>
          <p:cNvPr id="5" name="Footer Placeholder 4">
            <a:extLst>
              <a:ext uri="{FF2B5EF4-FFF2-40B4-BE49-F238E27FC236}">
                <a16:creationId xmlns:a16="http://schemas.microsoft.com/office/drawing/2014/main" id="{83F3EB9D-8801-4892-B5CD-C530D42F1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92BAE-0E6C-494C-940E-2AB913BF5E38}"/>
              </a:ext>
            </a:extLst>
          </p:cNvPr>
          <p:cNvSpPr>
            <a:spLocks noGrp="1"/>
          </p:cNvSpPr>
          <p:nvPr>
            <p:ph type="sldNum" sz="quarter" idx="12"/>
          </p:nvPr>
        </p:nvSpPr>
        <p:spPr/>
        <p:txBody>
          <a:bodyPr/>
          <a:lstStyle/>
          <a:p>
            <a:fld id="{9DFC5F9A-AB15-48AA-BAD7-8F26A6866842}" type="slidenum">
              <a:rPr lang="en-US" smtClean="0"/>
              <a:t>‹#›</a:t>
            </a:fld>
            <a:endParaRPr lang="en-US"/>
          </a:p>
        </p:txBody>
      </p:sp>
    </p:spTree>
    <p:extLst>
      <p:ext uri="{BB962C8B-B14F-4D97-AF65-F5344CB8AC3E}">
        <p14:creationId xmlns:p14="http://schemas.microsoft.com/office/powerpoint/2010/main" val="2178740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4B0F-461A-4668-96E3-0CEF65891D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4BB5D2-5140-4F40-8677-CA3DDF1EE8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3A040-F5BD-4C0B-B1CB-9793263309D2}"/>
              </a:ext>
            </a:extLst>
          </p:cNvPr>
          <p:cNvSpPr>
            <a:spLocks noGrp="1"/>
          </p:cNvSpPr>
          <p:nvPr>
            <p:ph type="dt" sz="half" idx="10"/>
          </p:nvPr>
        </p:nvSpPr>
        <p:spPr/>
        <p:txBody>
          <a:bodyPr/>
          <a:lstStyle/>
          <a:p>
            <a:fld id="{5E9D39B4-9D9F-214D-97E8-20F43AC3A5CD}" type="datetimeFigureOut">
              <a:rPr lang="en-US" smtClean="0"/>
              <a:pPr/>
              <a:t>4/10/23</a:t>
            </a:fld>
            <a:endParaRPr lang="en-US"/>
          </a:p>
        </p:txBody>
      </p:sp>
      <p:sp>
        <p:nvSpPr>
          <p:cNvPr id="5" name="Footer Placeholder 4">
            <a:extLst>
              <a:ext uri="{FF2B5EF4-FFF2-40B4-BE49-F238E27FC236}">
                <a16:creationId xmlns:a16="http://schemas.microsoft.com/office/drawing/2014/main" id="{9F2F66F7-4060-4562-8492-6F541D849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72BAA-891F-4646-A0A4-DBCCDDD5916B}"/>
              </a:ext>
            </a:extLst>
          </p:cNvPr>
          <p:cNvSpPr>
            <a:spLocks noGrp="1"/>
          </p:cNvSpPr>
          <p:nvPr>
            <p:ph type="sldNum" sz="quarter" idx="12"/>
          </p:nvPr>
        </p:nvSpPr>
        <p:spPr/>
        <p:txBody>
          <a:bodyPr/>
          <a:lstStyle/>
          <a:p>
            <a:fld id="{E77FF63F-45DB-AF47-B97E-EDFBA685290C}" type="slidenum">
              <a:rPr lang="en-US" smtClean="0"/>
              <a:pPr/>
              <a:t>‹#›</a:t>
            </a:fld>
            <a:endParaRPr lang="en-US"/>
          </a:p>
        </p:txBody>
      </p:sp>
    </p:spTree>
    <p:extLst>
      <p:ext uri="{BB962C8B-B14F-4D97-AF65-F5344CB8AC3E}">
        <p14:creationId xmlns:p14="http://schemas.microsoft.com/office/powerpoint/2010/main" val="295415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EC78E-2A67-4480-B117-BBA1AFE64EA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B0E4BE-557B-4647-8EBB-B264EBECAEF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33D36-AD07-41DD-8B3A-031AC39BFA7A}"/>
              </a:ext>
            </a:extLst>
          </p:cNvPr>
          <p:cNvSpPr>
            <a:spLocks noGrp="1"/>
          </p:cNvSpPr>
          <p:nvPr>
            <p:ph type="dt" sz="half" idx="10"/>
          </p:nvPr>
        </p:nvSpPr>
        <p:spPr/>
        <p:txBody>
          <a:bodyPr/>
          <a:lstStyle/>
          <a:p>
            <a:fld id="{5E9D39B4-9D9F-214D-97E8-20F43AC3A5CD}" type="datetimeFigureOut">
              <a:rPr lang="en-US" smtClean="0"/>
              <a:pPr/>
              <a:t>4/10/23</a:t>
            </a:fld>
            <a:endParaRPr lang="en-US"/>
          </a:p>
        </p:txBody>
      </p:sp>
      <p:sp>
        <p:nvSpPr>
          <p:cNvPr id="5" name="Footer Placeholder 4">
            <a:extLst>
              <a:ext uri="{FF2B5EF4-FFF2-40B4-BE49-F238E27FC236}">
                <a16:creationId xmlns:a16="http://schemas.microsoft.com/office/drawing/2014/main" id="{730C5B5E-1DA1-49D5-9B2F-704F957EE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30426-3483-4365-BF85-3D0D0683B28C}"/>
              </a:ext>
            </a:extLst>
          </p:cNvPr>
          <p:cNvSpPr>
            <a:spLocks noGrp="1"/>
          </p:cNvSpPr>
          <p:nvPr>
            <p:ph type="sldNum" sz="quarter" idx="12"/>
          </p:nvPr>
        </p:nvSpPr>
        <p:spPr/>
        <p:txBody>
          <a:bodyPr/>
          <a:lstStyle/>
          <a:p>
            <a:fld id="{E77FF63F-45DB-AF47-B97E-EDFBA685290C}" type="slidenum">
              <a:rPr lang="en-US" smtClean="0"/>
              <a:pPr/>
              <a:t>‹#›</a:t>
            </a:fld>
            <a:endParaRPr lang="en-US"/>
          </a:p>
        </p:txBody>
      </p:sp>
    </p:spTree>
    <p:extLst>
      <p:ext uri="{BB962C8B-B14F-4D97-AF65-F5344CB8AC3E}">
        <p14:creationId xmlns:p14="http://schemas.microsoft.com/office/powerpoint/2010/main" val="330204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93E6-F330-4A63-BBB1-2CBEDCEBE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D5ED1-5D3A-455E-9638-BDA9715988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76530-AFB2-497C-A7AB-448D17DD08E6}"/>
              </a:ext>
            </a:extLst>
          </p:cNvPr>
          <p:cNvSpPr>
            <a:spLocks noGrp="1"/>
          </p:cNvSpPr>
          <p:nvPr>
            <p:ph type="dt" sz="half" idx="10"/>
          </p:nvPr>
        </p:nvSpPr>
        <p:spPr/>
        <p:txBody>
          <a:bodyPr/>
          <a:lstStyle/>
          <a:p>
            <a:fld id="{5E9D39B4-9D9F-214D-97E8-20F43AC3A5CD}" type="datetimeFigureOut">
              <a:rPr lang="en-US" smtClean="0"/>
              <a:pPr/>
              <a:t>4/10/23</a:t>
            </a:fld>
            <a:endParaRPr lang="en-US"/>
          </a:p>
        </p:txBody>
      </p:sp>
      <p:sp>
        <p:nvSpPr>
          <p:cNvPr id="5" name="Footer Placeholder 4">
            <a:extLst>
              <a:ext uri="{FF2B5EF4-FFF2-40B4-BE49-F238E27FC236}">
                <a16:creationId xmlns:a16="http://schemas.microsoft.com/office/drawing/2014/main" id="{68AF6222-743B-494F-9FA5-DF025E9BE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AABB-0E44-46F0-A8CA-B94FEE365977}"/>
              </a:ext>
            </a:extLst>
          </p:cNvPr>
          <p:cNvSpPr>
            <a:spLocks noGrp="1"/>
          </p:cNvSpPr>
          <p:nvPr>
            <p:ph type="sldNum" sz="quarter" idx="12"/>
          </p:nvPr>
        </p:nvSpPr>
        <p:spPr/>
        <p:txBody>
          <a:bodyPr/>
          <a:lstStyle/>
          <a:p>
            <a:fld id="{E77FF63F-45DB-AF47-B97E-EDFBA685290C}" type="slidenum">
              <a:rPr lang="en-US" smtClean="0"/>
              <a:pPr/>
              <a:t>‹#›</a:t>
            </a:fld>
            <a:endParaRPr lang="en-US"/>
          </a:p>
        </p:txBody>
      </p:sp>
    </p:spTree>
    <p:extLst>
      <p:ext uri="{BB962C8B-B14F-4D97-AF65-F5344CB8AC3E}">
        <p14:creationId xmlns:p14="http://schemas.microsoft.com/office/powerpoint/2010/main" val="58074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C0C7-355C-4511-8683-93149783B94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12BF0E6-5125-44EF-8E32-3FB854C9F6A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97A22F-32CC-4A49-93DF-CFAC496DC76E}"/>
              </a:ext>
            </a:extLst>
          </p:cNvPr>
          <p:cNvSpPr>
            <a:spLocks noGrp="1"/>
          </p:cNvSpPr>
          <p:nvPr>
            <p:ph type="dt" sz="half" idx="10"/>
          </p:nvPr>
        </p:nvSpPr>
        <p:spPr/>
        <p:txBody>
          <a:bodyPr/>
          <a:lstStyle/>
          <a:p>
            <a:fld id="{5E9D39B4-9D9F-214D-97E8-20F43AC3A5CD}" type="datetimeFigureOut">
              <a:rPr lang="en-US" smtClean="0"/>
              <a:pPr/>
              <a:t>4/10/23</a:t>
            </a:fld>
            <a:endParaRPr lang="en-US"/>
          </a:p>
        </p:txBody>
      </p:sp>
      <p:sp>
        <p:nvSpPr>
          <p:cNvPr id="5" name="Footer Placeholder 4">
            <a:extLst>
              <a:ext uri="{FF2B5EF4-FFF2-40B4-BE49-F238E27FC236}">
                <a16:creationId xmlns:a16="http://schemas.microsoft.com/office/drawing/2014/main" id="{38C61A1F-D08E-4F4B-9322-72F93A104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19EE8-8680-4465-9977-D2283FF4300F}"/>
              </a:ext>
            </a:extLst>
          </p:cNvPr>
          <p:cNvSpPr>
            <a:spLocks noGrp="1"/>
          </p:cNvSpPr>
          <p:nvPr>
            <p:ph type="sldNum" sz="quarter" idx="12"/>
          </p:nvPr>
        </p:nvSpPr>
        <p:spPr/>
        <p:txBody>
          <a:bodyPr/>
          <a:lstStyle/>
          <a:p>
            <a:fld id="{E77FF63F-45DB-AF47-B97E-EDFBA685290C}" type="slidenum">
              <a:rPr lang="en-US" smtClean="0"/>
              <a:pPr/>
              <a:t>‹#›</a:t>
            </a:fld>
            <a:endParaRPr lang="en-US"/>
          </a:p>
        </p:txBody>
      </p:sp>
    </p:spTree>
    <p:extLst>
      <p:ext uri="{BB962C8B-B14F-4D97-AF65-F5344CB8AC3E}">
        <p14:creationId xmlns:p14="http://schemas.microsoft.com/office/powerpoint/2010/main" val="294596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F684-4C26-4A55-BD87-9B0E1EEE3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2D8AD-9C0F-43ED-9B08-5B1FCE88AD8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0AFBB-E131-4A68-90B1-890515E58AB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97E495-1942-4461-8AD2-89C1206942A8}"/>
              </a:ext>
            </a:extLst>
          </p:cNvPr>
          <p:cNvSpPr>
            <a:spLocks noGrp="1"/>
          </p:cNvSpPr>
          <p:nvPr>
            <p:ph type="dt" sz="half" idx="10"/>
          </p:nvPr>
        </p:nvSpPr>
        <p:spPr/>
        <p:txBody>
          <a:bodyPr/>
          <a:lstStyle/>
          <a:p>
            <a:fld id="{5E9D39B4-9D9F-214D-97E8-20F43AC3A5CD}" type="datetimeFigureOut">
              <a:rPr lang="en-US" smtClean="0"/>
              <a:pPr/>
              <a:t>4/10/23</a:t>
            </a:fld>
            <a:endParaRPr lang="en-US"/>
          </a:p>
        </p:txBody>
      </p:sp>
      <p:sp>
        <p:nvSpPr>
          <p:cNvPr id="6" name="Footer Placeholder 5">
            <a:extLst>
              <a:ext uri="{FF2B5EF4-FFF2-40B4-BE49-F238E27FC236}">
                <a16:creationId xmlns:a16="http://schemas.microsoft.com/office/drawing/2014/main" id="{9A411423-4F1D-41D4-AF0F-25A0AA7B4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53241-9504-452E-9E72-B06AD134799F}"/>
              </a:ext>
            </a:extLst>
          </p:cNvPr>
          <p:cNvSpPr>
            <a:spLocks noGrp="1"/>
          </p:cNvSpPr>
          <p:nvPr>
            <p:ph type="sldNum" sz="quarter" idx="12"/>
          </p:nvPr>
        </p:nvSpPr>
        <p:spPr/>
        <p:txBody>
          <a:bodyPr/>
          <a:lstStyle/>
          <a:p>
            <a:fld id="{E77FF63F-45DB-AF47-B97E-EDFBA685290C}" type="slidenum">
              <a:rPr lang="en-US" smtClean="0"/>
              <a:pPr/>
              <a:t>‹#›</a:t>
            </a:fld>
            <a:endParaRPr lang="en-US"/>
          </a:p>
        </p:txBody>
      </p:sp>
    </p:spTree>
    <p:extLst>
      <p:ext uri="{BB962C8B-B14F-4D97-AF65-F5344CB8AC3E}">
        <p14:creationId xmlns:p14="http://schemas.microsoft.com/office/powerpoint/2010/main" val="228232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DDAA-14A9-4F23-B288-620AA7428F3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35F35D-550F-4B91-B480-9FA7E5F4050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3EBB0ED-80C5-4F81-9CDA-D3C8536D172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E9930-DF4D-48CC-8436-B9769D4A99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F668CA6-5F76-459E-98C1-398C0B96F2B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99AEF8-D18E-4DB8-82AF-7DB4A63EA074}"/>
              </a:ext>
            </a:extLst>
          </p:cNvPr>
          <p:cNvSpPr>
            <a:spLocks noGrp="1"/>
          </p:cNvSpPr>
          <p:nvPr>
            <p:ph type="dt" sz="half" idx="10"/>
          </p:nvPr>
        </p:nvSpPr>
        <p:spPr/>
        <p:txBody>
          <a:bodyPr/>
          <a:lstStyle/>
          <a:p>
            <a:fld id="{5E9D39B4-9D9F-214D-97E8-20F43AC3A5CD}" type="datetimeFigureOut">
              <a:rPr lang="en-US" smtClean="0"/>
              <a:pPr/>
              <a:t>4/10/23</a:t>
            </a:fld>
            <a:endParaRPr lang="en-US"/>
          </a:p>
        </p:txBody>
      </p:sp>
      <p:sp>
        <p:nvSpPr>
          <p:cNvPr id="8" name="Footer Placeholder 7">
            <a:extLst>
              <a:ext uri="{FF2B5EF4-FFF2-40B4-BE49-F238E27FC236}">
                <a16:creationId xmlns:a16="http://schemas.microsoft.com/office/drawing/2014/main" id="{9E342556-100B-44AD-89E4-877DC0D718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E6D1C8-657D-4068-82EB-6C434B6D3DCC}"/>
              </a:ext>
            </a:extLst>
          </p:cNvPr>
          <p:cNvSpPr>
            <a:spLocks noGrp="1"/>
          </p:cNvSpPr>
          <p:nvPr>
            <p:ph type="sldNum" sz="quarter" idx="12"/>
          </p:nvPr>
        </p:nvSpPr>
        <p:spPr/>
        <p:txBody>
          <a:bodyPr/>
          <a:lstStyle/>
          <a:p>
            <a:fld id="{E77FF63F-45DB-AF47-B97E-EDFBA685290C}" type="slidenum">
              <a:rPr lang="en-US" smtClean="0"/>
              <a:pPr/>
              <a:t>‹#›</a:t>
            </a:fld>
            <a:endParaRPr lang="en-US"/>
          </a:p>
        </p:txBody>
      </p:sp>
    </p:spTree>
    <p:extLst>
      <p:ext uri="{BB962C8B-B14F-4D97-AF65-F5344CB8AC3E}">
        <p14:creationId xmlns:p14="http://schemas.microsoft.com/office/powerpoint/2010/main" val="261823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DD14-7641-4BD9-90EF-9DE13E15A3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D54A51-2B57-4D65-AB91-AEE22FA21DDB}"/>
              </a:ext>
            </a:extLst>
          </p:cNvPr>
          <p:cNvSpPr>
            <a:spLocks noGrp="1"/>
          </p:cNvSpPr>
          <p:nvPr>
            <p:ph type="dt" sz="half" idx="10"/>
          </p:nvPr>
        </p:nvSpPr>
        <p:spPr/>
        <p:txBody>
          <a:bodyPr/>
          <a:lstStyle/>
          <a:p>
            <a:fld id="{5E9D39B4-9D9F-214D-97E8-20F43AC3A5CD}" type="datetimeFigureOut">
              <a:rPr lang="en-US" smtClean="0"/>
              <a:pPr/>
              <a:t>4/10/23</a:t>
            </a:fld>
            <a:endParaRPr lang="en-US"/>
          </a:p>
        </p:txBody>
      </p:sp>
      <p:sp>
        <p:nvSpPr>
          <p:cNvPr id="4" name="Footer Placeholder 3">
            <a:extLst>
              <a:ext uri="{FF2B5EF4-FFF2-40B4-BE49-F238E27FC236}">
                <a16:creationId xmlns:a16="http://schemas.microsoft.com/office/drawing/2014/main" id="{97E62583-B4BD-4FEE-BBFC-D7AD929742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94AFB9-00A5-48D4-971F-5369B8FB53DF}"/>
              </a:ext>
            </a:extLst>
          </p:cNvPr>
          <p:cNvSpPr>
            <a:spLocks noGrp="1"/>
          </p:cNvSpPr>
          <p:nvPr>
            <p:ph type="sldNum" sz="quarter" idx="12"/>
          </p:nvPr>
        </p:nvSpPr>
        <p:spPr/>
        <p:txBody>
          <a:bodyPr/>
          <a:lstStyle/>
          <a:p>
            <a:fld id="{E77FF63F-45DB-AF47-B97E-EDFBA685290C}" type="slidenum">
              <a:rPr lang="en-US" smtClean="0"/>
              <a:pPr/>
              <a:t>‹#›</a:t>
            </a:fld>
            <a:endParaRPr lang="en-US"/>
          </a:p>
        </p:txBody>
      </p:sp>
    </p:spTree>
    <p:extLst>
      <p:ext uri="{BB962C8B-B14F-4D97-AF65-F5344CB8AC3E}">
        <p14:creationId xmlns:p14="http://schemas.microsoft.com/office/powerpoint/2010/main" val="194464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D2949-75B4-41B5-9F8E-40F7ED04AE21}"/>
              </a:ext>
            </a:extLst>
          </p:cNvPr>
          <p:cNvSpPr>
            <a:spLocks noGrp="1"/>
          </p:cNvSpPr>
          <p:nvPr>
            <p:ph type="dt" sz="half" idx="10"/>
          </p:nvPr>
        </p:nvSpPr>
        <p:spPr/>
        <p:txBody>
          <a:bodyPr/>
          <a:lstStyle/>
          <a:p>
            <a:fld id="{5E9D39B4-9D9F-214D-97E8-20F43AC3A5CD}" type="datetimeFigureOut">
              <a:rPr lang="en-US" smtClean="0"/>
              <a:pPr/>
              <a:t>4/10/23</a:t>
            </a:fld>
            <a:endParaRPr lang="en-US"/>
          </a:p>
        </p:txBody>
      </p:sp>
      <p:sp>
        <p:nvSpPr>
          <p:cNvPr id="3" name="Footer Placeholder 2">
            <a:extLst>
              <a:ext uri="{FF2B5EF4-FFF2-40B4-BE49-F238E27FC236}">
                <a16:creationId xmlns:a16="http://schemas.microsoft.com/office/drawing/2014/main" id="{6C9948EE-2D97-46D8-B65A-9460459D0E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6F490F-ADCA-453B-8274-DCD392B7EAB2}"/>
              </a:ext>
            </a:extLst>
          </p:cNvPr>
          <p:cNvSpPr>
            <a:spLocks noGrp="1"/>
          </p:cNvSpPr>
          <p:nvPr>
            <p:ph type="sldNum" sz="quarter" idx="12"/>
          </p:nvPr>
        </p:nvSpPr>
        <p:spPr/>
        <p:txBody>
          <a:bodyPr/>
          <a:lstStyle/>
          <a:p>
            <a:fld id="{E77FF63F-45DB-AF47-B97E-EDFBA685290C}" type="slidenum">
              <a:rPr lang="en-US" smtClean="0"/>
              <a:pPr/>
              <a:t>‹#›</a:t>
            </a:fld>
            <a:endParaRPr lang="en-US"/>
          </a:p>
        </p:txBody>
      </p:sp>
    </p:spTree>
    <p:extLst>
      <p:ext uri="{BB962C8B-B14F-4D97-AF65-F5344CB8AC3E}">
        <p14:creationId xmlns:p14="http://schemas.microsoft.com/office/powerpoint/2010/main" val="2347383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0DE-56BC-4A40-A8DE-96956CA50E4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5062F58-F016-4284-876C-77C018A443E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F8688-CE1A-40A5-A5AC-7C4B32CB7D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451C36-F721-4A7F-A3A6-8E2C9A86345F}"/>
              </a:ext>
            </a:extLst>
          </p:cNvPr>
          <p:cNvSpPr>
            <a:spLocks noGrp="1"/>
          </p:cNvSpPr>
          <p:nvPr>
            <p:ph type="dt" sz="half" idx="10"/>
          </p:nvPr>
        </p:nvSpPr>
        <p:spPr/>
        <p:txBody>
          <a:bodyPr/>
          <a:lstStyle/>
          <a:p>
            <a:fld id="{5E9D39B4-9D9F-214D-97E8-20F43AC3A5CD}" type="datetimeFigureOut">
              <a:rPr lang="en-US" smtClean="0"/>
              <a:pPr/>
              <a:t>4/10/23</a:t>
            </a:fld>
            <a:endParaRPr lang="en-US"/>
          </a:p>
        </p:txBody>
      </p:sp>
      <p:sp>
        <p:nvSpPr>
          <p:cNvPr id="6" name="Footer Placeholder 5">
            <a:extLst>
              <a:ext uri="{FF2B5EF4-FFF2-40B4-BE49-F238E27FC236}">
                <a16:creationId xmlns:a16="http://schemas.microsoft.com/office/drawing/2014/main" id="{3F6FD60F-5BA4-48DB-8666-3B2BFB9DD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B57-1C3C-4987-ABC2-9ABD71EF9DE7}"/>
              </a:ext>
            </a:extLst>
          </p:cNvPr>
          <p:cNvSpPr>
            <a:spLocks noGrp="1"/>
          </p:cNvSpPr>
          <p:nvPr>
            <p:ph type="sldNum" sz="quarter" idx="12"/>
          </p:nvPr>
        </p:nvSpPr>
        <p:spPr/>
        <p:txBody>
          <a:bodyPr/>
          <a:lstStyle/>
          <a:p>
            <a:fld id="{9DFC5F9A-AB15-48AA-BAD7-8F26A6866842}" type="slidenum">
              <a:rPr lang="en-US" smtClean="0"/>
              <a:t>‹#›</a:t>
            </a:fld>
            <a:endParaRPr lang="en-US"/>
          </a:p>
        </p:txBody>
      </p:sp>
    </p:spTree>
    <p:extLst>
      <p:ext uri="{BB962C8B-B14F-4D97-AF65-F5344CB8AC3E}">
        <p14:creationId xmlns:p14="http://schemas.microsoft.com/office/powerpoint/2010/main" val="219295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C205-33CC-487E-B194-E4E485005C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E2F9EDD-7DEF-4625-8E67-3F391C24C74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3BBB0A-6C2F-4FF7-888A-8FF9C19025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FF46BF6-166C-4BBF-8F2B-28A52F07F4BB}"/>
              </a:ext>
            </a:extLst>
          </p:cNvPr>
          <p:cNvSpPr>
            <a:spLocks noGrp="1"/>
          </p:cNvSpPr>
          <p:nvPr>
            <p:ph type="dt" sz="half" idx="10"/>
          </p:nvPr>
        </p:nvSpPr>
        <p:spPr/>
        <p:txBody>
          <a:bodyPr/>
          <a:lstStyle/>
          <a:p>
            <a:fld id="{5E9D39B4-9D9F-214D-97E8-20F43AC3A5CD}" type="datetimeFigureOut">
              <a:rPr lang="en-US" smtClean="0"/>
              <a:pPr/>
              <a:t>4/10/23</a:t>
            </a:fld>
            <a:endParaRPr lang="en-US"/>
          </a:p>
        </p:txBody>
      </p:sp>
      <p:sp>
        <p:nvSpPr>
          <p:cNvPr id="6" name="Footer Placeholder 5">
            <a:extLst>
              <a:ext uri="{FF2B5EF4-FFF2-40B4-BE49-F238E27FC236}">
                <a16:creationId xmlns:a16="http://schemas.microsoft.com/office/drawing/2014/main" id="{D3CCE1E9-D998-4BA8-A2E6-61AD49E7F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73735-1EDA-4155-824E-34534D863E08}"/>
              </a:ext>
            </a:extLst>
          </p:cNvPr>
          <p:cNvSpPr>
            <a:spLocks noGrp="1"/>
          </p:cNvSpPr>
          <p:nvPr>
            <p:ph type="sldNum" sz="quarter" idx="12"/>
          </p:nvPr>
        </p:nvSpPr>
        <p:spPr/>
        <p:txBody>
          <a:bodyPr/>
          <a:lstStyle/>
          <a:p>
            <a:fld id="{E77FF63F-45DB-AF47-B97E-EDFBA685290C}" type="slidenum">
              <a:rPr lang="en-US" smtClean="0"/>
              <a:pPr/>
              <a:t>‹#›</a:t>
            </a:fld>
            <a:endParaRPr lang="en-US"/>
          </a:p>
        </p:txBody>
      </p:sp>
    </p:spTree>
    <p:extLst>
      <p:ext uri="{BB962C8B-B14F-4D97-AF65-F5344CB8AC3E}">
        <p14:creationId xmlns:p14="http://schemas.microsoft.com/office/powerpoint/2010/main" val="34497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BBF47-C7F6-48F5-8FC1-787B1471A85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87A17B-DB77-45EE-B076-F73FEAE5DB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912C0-5EC5-4B46-8EC5-6B7DFA78CBA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9D39B4-9D9F-214D-97E8-20F43AC3A5CD}" type="datetimeFigureOut">
              <a:rPr lang="en-US" smtClean="0"/>
              <a:pPr/>
              <a:t>4/10/23</a:t>
            </a:fld>
            <a:endParaRPr lang="en-US"/>
          </a:p>
        </p:txBody>
      </p:sp>
      <p:sp>
        <p:nvSpPr>
          <p:cNvPr id="5" name="Footer Placeholder 4">
            <a:extLst>
              <a:ext uri="{FF2B5EF4-FFF2-40B4-BE49-F238E27FC236}">
                <a16:creationId xmlns:a16="http://schemas.microsoft.com/office/drawing/2014/main" id="{9FC7DD3C-7AC7-4732-9C6D-57BA09F3D01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552A1D-4737-4FD8-AE9F-A51CD1DE7EE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7FF63F-45DB-AF47-B97E-EDFBA685290C}" type="slidenum">
              <a:rPr lang="en-US" smtClean="0"/>
              <a:pPr/>
              <a:t>‹#›</a:t>
            </a:fld>
            <a:endParaRPr lang="en-US"/>
          </a:p>
        </p:txBody>
      </p:sp>
    </p:spTree>
    <p:extLst>
      <p:ext uri="{BB962C8B-B14F-4D97-AF65-F5344CB8AC3E}">
        <p14:creationId xmlns:p14="http://schemas.microsoft.com/office/powerpoint/2010/main" val="31865736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mc/articles/PMC5629828" TargetMode="External"/><Relationship Id="rId2" Type="http://schemas.openxmlformats.org/officeDocument/2006/relationships/hyperlink" Target="https://pubmed.ncbi.nlm.nih.gov/2131169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0047-E542-9E4D-9450-8BF1AB10EF51}"/>
              </a:ext>
            </a:extLst>
          </p:cNvPr>
          <p:cNvSpPr>
            <a:spLocks noGrp="1"/>
          </p:cNvSpPr>
          <p:nvPr>
            <p:ph type="title"/>
          </p:nvPr>
        </p:nvSpPr>
        <p:spPr/>
        <p:txBody>
          <a:bodyPr>
            <a:normAutofit/>
          </a:bodyPr>
          <a:lstStyle/>
          <a:p>
            <a:r>
              <a:rPr lang="en-US" sz="4000" dirty="0"/>
              <a:t>Finding Our Way in Grief</a:t>
            </a:r>
          </a:p>
        </p:txBody>
      </p:sp>
      <p:sp>
        <p:nvSpPr>
          <p:cNvPr id="3" name="Content Placeholder 2">
            <a:extLst>
              <a:ext uri="{FF2B5EF4-FFF2-40B4-BE49-F238E27FC236}">
                <a16:creationId xmlns:a16="http://schemas.microsoft.com/office/drawing/2014/main" id="{39701469-A18A-4A45-BECD-D0D39B4351C4}"/>
              </a:ext>
            </a:extLst>
          </p:cNvPr>
          <p:cNvSpPr>
            <a:spLocks noGrp="1"/>
          </p:cNvSpPr>
          <p:nvPr>
            <p:ph idx="1"/>
          </p:nvPr>
        </p:nvSpPr>
        <p:spPr>
          <a:xfrm>
            <a:off x="628650" y="1291369"/>
            <a:ext cx="7886700" cy="496335"/>
          </a:xfrm>
        </p:spPr>
        <p:txBody>
          <a:bodyPr/>
          <a:lstStyle/>
          <a:p>
            <a:pPr marL="0" indent="0">
              <a:buNone/>
            </a:pPr>
            <a:r>
              <a:rPr lang="en-US" dirty="0"/>
              <a:t>A Multidisciplinary Approach to a Virtual Bereavement Support Group</a:t>
            </a:r>
          </a:p>
        </p:txBody>
      </p:sp>
      <p:pic>
        <p:nvPicPr>
          <p:cNvPr id="7" name="Picture 6">
            <a:extLst>
              <a:ext uri="{FF2B5EF4-FFF2-40B4-BE49-F238E27FC236}">
                <a16:creationId xmlns:a16="http://schemas.microsoft.com/office/drawing/2014/main" id="{E5AEA5E7-E1A1-244B-A4B4-718EA60C3F4D}"/>
              </a:ext>
            </a:extLst>
          </p:cNvPr>
          <p:cNvPicPr>
            <a:picLocks noChangeAspect="1"/>
          </p:cNvPicPr>
          <p:nvPr/>
        </p:nvPicPr>
        <p:blipFill>
          <a:blip r:embed="rId2"/>
          <a:stretch>
            <a:fillRect/>
          </a:stretch>
        </p:blipFill>
        <p:spPr>
          <a:xfrm>
            <a:off x="628650" y="2713947"/>
            <a:ext cx="2859474" cy="3256623"/>
          </a:xfrm>
          <a:prstGeom prst="rect">
            <a:avLst/>
          </a:prstGeom>
        </p:spPr>
      </p:pic>
      <p:sp>
        <p:nvSpPr>
          <p:cNvPr id="8" name="TextBox 7">
            <a:extLst>
              <a:ext uri="{FF2B5EF4-FFF2-40B4-BE49-F238E27FC236}">
                <a16:creationId xmlns:a16="http://schemas.microsoft.com/office/drawing/2014/main" id="{85B58524-D596-F841-87E9-913EFF54E53E}"/>
              </a:ext>
            </a:extLst>
          </p:cNvPr>
          <p:cNvSpPr txBox="1"/>
          <p:nvPr/>
        </p:nvSpPr>
        <p:spPr>
          <a:xfrm>
            <a:off x="4202130" y="3123628"/>
            <a:ext cx="4465460" cy="2862322"/>
          </a:xfrm>
          <a:prstGeom prst="rect">
            <a:avLst/>
          </a:prstGeom>
          <a:noFill/>
        </p:spPr>
        <p:txBody>
          <a:bodyPr wrap="square" rtlCol="0">
            <a:spAutoFit/>
          </a:bodyPr>
          <a:lstStyle/>
          <a:p>
            <a:pPr lvl="0"/>
            <a:r>
              <a:rPr lang="en-US" sz="2000" dirty="0"/>
              <a:t>Rev. </a:t>
            </a:r>
            <a:r>
              <a:rPr lang="en-US" sz="2000" dirty="0" err="1"/>
              <a:t>Deadra</a:t>
            </a:r>
            <a:r>
              <a:rPr lang="en-US" sz="2000" dirty="0"/>
              <a:t> </a:t>
            </a:r>
            <a:r>
              <a:rPr lang="en-US" sz="2000" dirty="0" err="1"/>
              <a:t>Bachorik</a:t>
            </a:r>
            <a:r>
              <a:rPr lang="en-US" sz="2000" dirty="0"/>
              <a:t> Ashton, MDiv, RBC</a:t>
            </a:r>
          </a:p>
          <a:p>
            <a:pPr lvl="0"/>
            <a:endParaRPr lang="en-US" sz="2000" dirty="0"/>
          </a:p>
          <a:p>
            <a:pPr lvl="0"/>
            <a:r>
              <a:rPr lang="en-US" sz="2000" dirty="0"/>
              <a:t>Former Geriatrics Chaplain at Dartmouth-Hitchcock Medical Center (retired in 2022), Aging Resource Center and General Internal Medicine</a:t>
            </a:r>
          </a:p>
          <a:p>
            <a:pPr lvl="0"/>
            <a:endParaRPr lang="en-US" sz="2000" dirty="0"/>
          </a:p>
          <a:p>
            <a:pPr lvl="0"/>
            <a:r>
              <a:rPr lang="en-US" sz="2000" u="sng" dirty="0" err="1"/>
              <a:t>revdeadra@gmail.com</a:t>
            </a:r>
            <a:endParaRPr lang="en-US" sz="2000" dirty="0"/>
          </a:p>
          <a:p>
            <a:pPr lvl="0"/>
            <a:r>
              <a:rPr lang="en-US" sz="2000" u="sng" dirty="0" err="1"/>
              <a:t>www.deadraashton.com</a:t>
            </a:r>
            <a:endParaRPr lang="en-US" sz="2000" dirty="0"/>
          </a:p>
        </p:txBody>
      </p:sp>
    </p:spTree>
    <p:extLst>
      <p:ext uri="{BB962C8B-B14F-4D97-AF65-F5344CB8AC3E}">
        <p14:creationId xmlns:p14="http://schemas.microsoft.com/office/powerpoint/2010/main" val="324886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7857-27E3-4147-AB6F-F486D399BCF3}"/>
              </a:ext>
            </a:extLst>
          </p:cNvPr>
          <p:cNvSpPr>
            <a:spLocks noGrp="1"/>
          </p:cNvSpPr>
          <p:nvPr>
            <p:ph type="title"/>
          </p:nvPr>
        </p:nvSpPr>
        <p:spPr/>
        <p:txBody>
          <a:bodyPr>
            <a:normAutofit/>
          </a:bodyPr>
          <a:lstStyle/>
          <a:p>
            <a:r>
              <a:rPr lang="en-US" sz="3000" dirty="0"/>
              <a:t>Bibliography: Articles (continued)</a:t>
            </a:r>
          </a:p>
        </p:txBody>
      </p:sp>
      <p:sp>
        <p:nvSpPr>
          <p:cNvPr id="3" name="Content Placeholder 2">
            <a:extLst>
              <a:ext uri="{FF2B5EF4-FFF2-40B4-BE49-F238E27FC236}">
                <a16:creationId xmlns:a16="http://schemas.microsoft.com/office/drawing/2014/main" id="{318EAF34-F51A-744C-B0FC-0ADFB35D52F5}"/>
              </a:ext>
            </a:extLst>
          </p:cNvPr>
          <p:cNvSpPr>
            <a:spLocks noGrp="1"/>
          </p:cNvSpPr>
          <p:nvPr>
            <p:ph idx="1"/>
          </p:nvPr>
        </p:nvSpPr>
        <p:spPr/>
        <p:txBody>
          <a:bodyPr>
            <a:normAutofit/>
          </a:bodyPr>
          <a:lstStyle/>
          <a:p>
            <a:pPr marL="0" indent="0">
              <a:buNone/>
            </a:pPr>
            <a:r>
              <a:rPr lang="en-US" sz="1400" dirty="0"/>
              <a:t>Romanoff BD, Thompson BE. Meaning construction in palliative care: the use of narrative, ritual, and the expressive arts. Am J Hosp </a:t>
            </a:r>
            <a:r>
              <a:rPr lang="en-US" sz="1400" dirty="0" err="1"/>
              <a:t>Palliat</a:t>
            </a:r>
            <a:r>
              <a:rPr lang="en-US" sz="1400" dirty="0"/>
              <a:t> Care. 2006 Aug-Sep;23(4):309-16. </a:t>
            </a:r>
            <a:r>
              <a:rPr lang="en-US" sz="1400" dirty="0" err="1"/>
              <a:t>doi</a:t>
            </a:r>
            <a:r>
              <a:rPr lang="en-US" sz="1400" dirty="0"/>
              <a:t>: 10.1177/1049909106290246. PMID: 17060295.</a:t>
            </a:r>
          </a:p>
          <a:p>
            <a:pPr marL="0" indent="0">
              <a:buNone/>
            </a:pPr>
            <a:r>
              <a:rPr lang="en-US" sz="1400" dirty="0" err="1"/>
              <a:t>Southall</a:t>
            </a:r>
            <a:r>
              <a:rPr lang="en-US" sz="1400" dirty="0"/>
              <a:t> DJ. Creating new worlds: the importance of narrative in palliative care. J </a:t>
            </a:r>
            <a:r>
              <a:rPr lang="en-US" sz="1400" dirty="0" err="1"/>
              <a:t>Palliat</a:t>
            </a:r>
            <a:r>
              <a:rPr lang="en-US" sz="1400" dirty="0"/>
              <a:t> Care. 2011 Winter;27(4):310-4. PMID: 22372286.</a:t>
            </a:r>
          </a:p>
          <a:p>
            <a:pPr marL="0" indent="0">
              <a:buNone/>
            </a:pPr>
            <a:r>
              <a:rPr lang="en-US" sz="1400" dirty="0"/>
              <a:t>Steiner CS. Grief support groups used by few--are bereavement needs being met? J </a:t>
            </a:r>
            <a:r>
              <a:rPr lang="en-US" sz="1400" dirty="0" err="1"/>
              <a:t>Soc</a:t>
            </a:r>
            <a:r>
              <a:rPr lang="en-US" sz="1400" dirty="0"/>
              <a:t> Work End Life </a:t>
            </a:r>
            <a:r>
              <a:rPr lang="en-US" sz="1400" dirty="0" err="1"/>
              <a:t>Palliat</a:t>
            </a:r>
            <a:r>
              <a:rPr lang="en-US" sz="1400" dirty="0"/>
              <a:t> Care. 2006;2(1):29-53. </a:t>
            </a:r>
            <a:r>
              <a:rPr lang="en-US" sz="1400" dirty="0" err="1"/>
              <a:t>doi</a:t>
            </a:r>
            <a:r>
              <a:rPr lang="en-US" sz="1400" dirty="0"/>
              <a:t>: 10.1300/J457v02n01_04. PMID: 17387081.</a:t>
            </a:r>
          </a:p>
          <a:p>
            <a:pPr marL="0" indent="0">
              <a:buNone/>
            </a:pPr>
            <a:r>
              <a:rPr lang="en-US" sz="1400" dirty="0" err="1"/>
              <a:t>Vergo</a:t>
            </a:r>
            <a:r>
              <a:rPr lang="en-US" sz="1400" dirty="0"/>
              <a:t> MT, Klassen-Landis M, Li Z, Jiang M, Arnold RM. Getting Creative: Pilot Study of a Coached Writing Intervention in Patients with Advanced Cancer at a Rural Academic Medical Center. J </a:t>
            </a:r>
            <a:r>
              <a:rPr lang="en-US" sz="1400" dirty="0" err="1"/>
              <a:t>Palliat</a:t>
            </a:r>
            <a:r>
              <a:rPr lang="en-US" sz="1400" dirty="0"/>
              <a:t> Med. 2022 Mar;25(3):472-478. </a:t>
            </a:r>
            <a:r>
              <a:rPr lang="en-US" sz="1400" dirty="0" err="1"/>
              <a:t>doi</a:t>
            </a:r>
            <a:r>
              <a:rPr lang="en-US" sz="1400" dirty="0"/>
              <a:t>: 10.1089/jpm.2021.0335. </a:t>
            </a:r>
            <a:r>
              <a:rPr lang="en-US" sz="1400" dirty="0" err="1"/>
              <a:t>Epub</a:t>
            </a:r>
            <a:r>
              <a:rPr lang="en-US" sz="1400" dirty="0"/>
              <a:t> 2021 Dec 23. PMID: 34941445.</a:t>
            </a:r>
          </a:p>
          <a:p>
            <a:pPr marL="0" indent="0">
              <a:buNone/>
            </a:pPr>
            <a:r>
              <a:rPr lang="en-US" sz="1400" dirty="0"/>
              <a:t>Weaver MS, Jurgens A, Neumann ML, </a:t>
            </a:r>
            <a:r>
              <a:rPr lang="en-US" sz="1400" dirty="0" err="1"/>
              <a:t>Schalley</a:t>
            </a:r>
            <a:r>
              <a:rPr lang="en-US" sz="1400" dirty="0"/>
              <a:t> SM, </a:t>
            </a:r>
            <a:r>
              <a:rPr lang="en-US" sz="1400" dirty="0" err="1"/>
              <a:t>Kellas</a:t>
            </a:r>
            <a:r>
              <a:rPr lang="en-US" sz="1400" dirty="0"/>
              <a:t> JK, Navaneethan H, Tullis J. Actual Solidarity through Virtual Support: A Pilot Descriptive Study of an Online Support Group for Bereaved Parents. J </a:t>
            </a:r>
            <a:r>
              <a:rPr lang="en-US" sz="1400" dirty="0" err="1"/>
              <a:t>Palliat</a:t>
            </a:r>
            <a:r>
              <a:rPr lang="en-US" sz="1400" dirty="0"/>
              <a:t> Med. 2021 Aug;24(8):1161-1166. </a:t>
            </a:r>
            <a:r>
              <a:rPr lang="en-US" sz="1400" dirty="0" err="1"/>
              <a:t>doi</a:t>
            </a:r>
            <a:r>
              <a:rPr lang="en-US" sz="1400" dirty="0"/>
              <a:t>: 10.1089/jpm.2020.0617. </a:t>
            </a:r>
            <a:r>
              <a:rPr lang="en-US" sz="1400" dirty="0" err="1"/>
              <a:t>Epub</a:t>
            </a:r>
            <a:r>
              <a:rPr lang="en-US" sz="1400" dirty="0"/>
              <a:t> 2021 Jan 6. PMID: 33404324.</a:t>
            </a:r>
          </a:p>
          <a:p>
            <a:pPr marL="0" indent="0">
              <a:buNone/>
            </a:pPr>
            <a:r>
              <a:rPr lang="en-US" sz="1400" dirty="0"/>
              <a:t>Young E. Figures of grief: metaphors from a bereavement writing group. Omega (Westport). 2007-2008;56(4):359-67. </a:t>
            </a:r>
            <a:r>
              <a:rPr lang="en-US" sz="1400" dirty="0" err="1"/>
              <a:t>doi</a:t>
            </a:r>
            <a:r>
              <a:rPr lang="en-US" sz="1400" dirty="0"/>
              <a:t>: 10.2190/om.56.4.d. PMID: 18435327.</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7961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40000"/>
                <a:satMod val="150000"/>
              </a:schemeClr>
            </a:gs>
            <a:gs pos="10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9" name="TextBox 8">
            <a:extLst>
              <a:ext uri="{FF2B5EF4-FFF2-40B4-BE49-F238E27FC236}">
                <a16:creationId xmlns:a16="http://schemas.microsoft.com/office/drawing/2014/main" id="{9E198B4D-E042-4E0B-B8F4-3489C05E3DB5}"/>
              </a:ext>
            </a:extLst>
          </p:cNvPr>
          <p:cNvSpPr txBox="1"/>
          <p:nvPr/>
        </p:nvSpPr>
        <p:spPr>
          <a:xfrm>
            <a:off x="3832260" y="1883531"/>
            <a:ext cx="4683089" cy="3416320"/>
          </a:xfrm>
          <a:prstGeom prst="rect">
            <a:avLst/>
          </a:prstGeom>
          <a:noFill/>
        </p:spPr>
        <p:txBody>
          <a:bodyPr wrap="square" rtlCol="0">
            <a:spAutoFit/>
          </a:bodyPr>
          <a:lstStyle/>
          <a:p>
            <a:pPr lvl="0"/>
            <a:r>
              <a:rPr lang="en-US" sz="2000" dirty="0"/>
              <a:t>Marv Klassen-Landis, MA</a:t>
            </a:r>
          </a:p>
          <a:p>
            <a:pPr lvl="0"/>
            <a:endParaRPr lang="en-US" sz="2000" dirty="0"/>
          </a:p>
          <a:p>
            <a:pPr lvl="0"/>
            <a:r>
              <a:rPr lang="en-US" sz="2000" dirty="0"/>
              <a:t>Founding creative writer of Dartmouth Health’s Arts and Humanities Program 2009-2022</a:t>
            </a:r>
          </a:p>
          <a:p>
            <a:pPr lvl="0"/>
            <a:endParaRPr lang="en-US" sz="2000" dirty="0"/>
          </a:p>
          <a:p>
            <a:pPr lvl="0"/>
            <a:r>
              <a:rPr lang="en-US" sz="2000" dirty="0"/>
              <a:t>Poet, storyteller, arts consultant</a:t>
            </a:r>
          </a:p>
          <a:p>
            <a:pPr lvl="0"/>
            <a:endParaRPr lang="en-US" sz="2000" dirty="0"/>
          </a:p>
          <a:p>
            <a:pPr lvl="0"/>
            <a:r>
              <a:rPr lang="en-US" sz="2000" dirty="0" err="1"/>
              <a:t>mklassenlandis@gmail.com</a:t>
            </a:r>
            <a:endParaRPr lang="en-US" sz="2000" dirty="0"/>
          </a:p>
          <a:p>
            <a:pPr lvl="0"/>
            <a:endParaRPr lang="en-US" dirty="0"/>
          </a:p>
          <a:p>
            <a:endParaRPr lang="en-US" dirty="0"/>
          </a:p>
        </p:txBody>
      </p:sp>
      <p:pic>
        <p:nvPicPr>
          <p:cNvPr id="1028" name="Picture 4">
            <a:extLst>
              <a:ext uri="{FF2B5EF4-FFF2-40B4-BE49-F238E27FC236}">
                <a16:creationId xmlns:a16="http://schemas.microsoft.com/office/drawing/2014/main" id="{32C03D83-C2C1-480A-8219-9C78585BA1F8}"/>
              </a:ext>
            </a:extLst>
          </p:cNvPr>
          <p:cNvPicPr>
            <a:picLocks noChangeAspect="1" noChangeArrowheads="1"/>
          </p:cNvPicPr>
          <p:nvPr/>
        </p:nvPicPr>
        <p:blipFill>
          <a:blip r:embed="rId3"/>
          <a:stretch>
            <a:fillRect/>
          </a:stretch>
        </p:blipFill>
        <p:spPr bwMode="auto">
          <a:xfrm>
            <a:off x="792105" y="1690688"/>
            <a:ext cx="2403157" cy="3204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9545-ED70-6449-B164-BE0ADD68147C}"/>
              </a:ext>
            </a:extLst>
          </p:cNvPr>
          <p:cNvSpPr>
            <a:spLocks noGrp="1"/>
          </p:cNvSpPr>
          <p:nvPr>
            <p:ph type="title"/>
          </p:nvPr>
        </p:nvSpPr>
        <p:spPr/>
        <p:txBody>
          <a:bodyPr>
            <a:normAutofit/>
          </a:bodyPr>
          <a:lstStyle/>
          <a:p>
            <a:r>
              <a:rPr lang="en-US" sz="3000" dirty="0"/>
              <a:t>Summary</a:t>
            </a:r>
          </a:p>
        </p:txBody>
      </p:sp>
      <p:sp>
        <p:nvSpPr>
          <p:cNvPr id="3" name="Content Placeholder 2">
            <a:extLst>
              <a:ext uri="{FF2B5EF4-FFF2-40B4-BE49-F238E27FC236}">
                <a16:creationId xmlns:a16="http://schemas.microsoft.com/office/drawing/2014/main" id="{2774C615-8BC9-EA4C-8AB1-5E9C13A60E40}"/>
              </a:ext>
            </a:extLst>
          </p:cNvPr>
          <p:cNvSpPr>
            <a:spLocks noGrp="1"/>
          </p:cNvSpPr>
          <p:nvPr>
            <p:ph idx="1"/>
          </p:nvPr>
        </p:nvSpPr>
        <p:spPr/>
        <p:txBody>
          <a:bodyPr>
            <a:normAutofit/>
          </a:bodyPr>
          <a:lstStyle/>
          <a:p>
            <a:pPr marL="0" indent="0">
              <a:buNone/>
            </a:pPr>
            <a:endParaRPr lang="en-US" sz="2000" dirty="0"/>
          </a:p>
          <a:p>
            <a:r>
              <a:rPr lang="en-US" sz="2000" dirty="0"/>
              <a:t>Finding Our Way in Grief combined Deadra’s traditional bereavement support group interventions with activities Marv uses with groups and individuals. Together, we crafted a curriculum that provided time and space for participants to fully enter into their grief, maintain a sense of connection with the loved one they lost and share the journey with others who were experiencing the same thing in a safe space. </a:t>
            </a:r>
          </a:p>
          <a:p>
            <a:pPr marL="0" indent="0">
              <a:buNone/>
            </a:pPr>
            <a:endParaRPr lang="en-US" sz="2000" dirty="0"/>
          </a:p>
          <a:p>
            <a:r>
              <a:rPr lang="en-US" sz="2000" dirty="0" err="1"/>
              <a:t>Deadra</a:t>
            </a:r>
            <a:r>
              <a:rPr lang="en-US" sz="2000" dirty="0"/>
              <a:t> and Marv offered five virtual sessions in 2020/2021. Each session consisted of six weekly group meetings that were 75 minutes in length. Each group had between six and twelve participants.</a:t>
            </a:r>
          </a:p>
        </p:txBody>
      </p:sp>
    </p:spTree>
    <p:extLst>
      <p:ext uri="{BB962C8B-B14F-4D97-AF65-F5344CB8AC3E}">
        <p14:creationId xmlns:p14="http://schemas.microsoft.com/office/powerpoint/2010/main" val="84304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1028F-D15A-1345-B95B-6A9DA3FA5C18}"/>
              </a:ext>
            </a:extLst>
          </p:cNvPr>
          <p:cNvSpPr>
            <a:spLocks noGrp="1"/>
          </p:cNvSpPr>
          <p:nvPr>
            <p:ph type="title"/>
          </p:nvPr>
        </p:nvSpPr>
        <p:spPr/>
        <p:txBody>
          <a:bodyPr/>
          <a:lstStyle/>
          <a:p>
            <a:r>
              <a:rPr lang="en-US" sz="3000" b="1" dirty="0"/>
              <a:t>Key Ingredients</a:t>
            </a:r>
            <a:br>
              <a:rPr lang="en-US" dirty="0"/>
            </a:br>
            <a:endParaRPr lang="en-US" dirty="0"/>
          </a:p>
        </p:txBody>
      </p:sp>
      <p:sp>
        <p:nvSpPr>
          <p:cNvPr id="3" name="Content Placeholder 2">
            <a:extLst>
              <a:ext uri="{FF2B5EF4-FFF2-40B4-BE49-F238E27FC236}">
                <a16:creationId xmlns:a16="http://schemas.microsoft.com/office/drawing/2014/main" id="{68BF970D-5D5C-9345-854A-4D5C991D6183}"/>
              </a:ext>
            </a:extLst>
          </p:cNvPr>
          <p:cNvSpPr>
            <a:spLocks noGrp="1"/>
          </p:cNvSpPr>
          <p:nvPr>
            <p:ph idx="1"/>
          </p:nvPr>
        </p:nvSpPr>
        <p:spPr>
          <a:xfrm>
            <a:off x="628650" y="1325366"/>
            <a:ext cx="7886700" cy="4851597"/>
          </a:xfrm>
        </p:spPr>
        <p:txBody>
          <a:bodyPr>
            <a:normAutofit/>
          </a:bodyPr>
          <a:lstStyle/>
          <a:p>
            <a:pPr marL="0" indent="0">
              <a:buNone/>
            </a:pPr>
            <a:endParaRPr lang="en-US" dirty="0"/>
          </a:p>
          <a:p>
            <a:pPr lvl="0"/>
            <a:r>
              <a:rPr lang="en-US" sz="2000" dirty="0"/>
              <a:t>Creating and holding sacred space through openings, closings, mindful breathing</a:t>
            </a:r>
          </a:p>
          <a:p>
            <a:pPr lvl="0"/>
            <a:r>
              <a:rPr lang="en-US" sz="2000" dirty="0"/>
              <a:t>Silence and ritual as well as speaking and listening</a:t>
            </a:r>
          </a:p>
          <a:p>
            <a:pPr lvl="0"/>
            <a:r>
              <a:rPr lang="en-US" sz="2000" dirty="0"/>
              <a:t>Mix of modalities: ritual, metaphor, listening to poetry, writing, storytelling, sharing photographs and meaningful objects, personal sharing, responding to others</a:t>
            </a:r>
          </a:p>
          <a:p>
            <a:pPr lvl="0"/>
            <a:r>
              <a:rPr lang="en-US" sz="2000" dirty="0"/>
              <a:t>Structured interactions that ensure everyone gets equal time</a:t>
            </a:r>
          </a:p>
          <a:p>
            <a:pPr lvl="0"/>
            <a:r>
              <a:rPr lang="en-US" sz="2000" dirty="0"/>
              <a:t>Sequencing that optimizes a healthy emotional flow and growing trust and openness</a:t>
            </a:r>
          </a:p>
          <a:p>
            <a:pPr lvl="0"/>
            <a:r>
              <a:rPr lang="en-US" sz="2000" dirty="0"/>
              <a:t>Emphasis on personal choices—participants always have the choice to speak or pass</a:t>
            </a:r>
          </a:p>
          <a:p>
            <a:endParaRPr lang="en-US" dirty="0"/>
          </a:p>
        </p:txBody>
      </p:sp>
    </p:spTree>
    <p:extLst>
      <p:ext uri="{BB962C8B-B14F-4D97-AF65-F5344CB8AC3E}">
        <p14:creationId xmlns:p14="http://schemas.microsoft.com/office/powerpoint/2010/main" val="159622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ADDD-DABA-9044-94E5-B6FAC8E0BA27}"/>
              </a:ext>
            </a:extLst>
          </p:cNvPr>
          <p:cNvSpPr>
            <a:spLocks noGrp="1"/>
          </p:cNvSpPr>
          <p:nvPr>
            <p:ph type="title"/>
          </p:nvPr>
        </p:nvSpPr>
        <p:spPr/>
        <p:txBody>
          <a:bodyPr>
            <a:normAutofit/>
          </a:bodyPr>
          <a:lstStyle/>
          <a:p>
            <a:r>
              <a:rPr lang="en-US" sz="3000" dirty="0"/>
              <a:t>Benefits of Writing, Literature and Storytelling</a:t>
            </a:r>
          </a:p>
        </p:txBody>
      </p:sp>
      <p:sp>
        <p:nvSpPr>
          <p:cNvPr id="3" name="Content Placeholder 2">
            <a:extLst>
              <a:ext uri="{FF2B5EF4-FFF2-40B4-BE49-F238E27FC236}">
                <a16:creationId xmlns:a16="http://schemas.microsoft.com/office/drawing/2014/main" id="{73FEF028-80B7-DD4A-8893-A778B55DF777}"/>
              </a:ext>
            </a:extLst>
          </p:cNvPr>
          <p:cNvSpPr>
            <a:spLocks noGrp="1"/>
          </p:cNvSpPr>
          <p:nvPr>
            <p:ph idx="1"/>
          </p:nvPr>
        </p:nvSpPr>
        <p:spPr/>
        <p:txBody>
          <a:bodyPr/>
          <a:lstStyle/>
          <a:p>
            <a:r>
              <a:rPr lang="en-US" sz="2000" dirty="0"/>
              <a:t>Safe container/channel</a:t>
            </a:r>
          </a:p>
          <a:p>
            <a:r>
              <a:rPr lang="en-US" sz="2000" dirty="0"/>
              <a:t>Creative self-expression</a:t>
            </a:r>
          </a:p>
          <a:p>
            <a:r>
              <a:rPr lang="en-US" sz="2000" dirty="0"/>
              <a:t>Metaphor</a:t>
            </a:r>
          </a:p>
          <a:p>
            <a:r>
              <a:rPr lang="en-US" sz="2000" dirty="0"/>
              <a:t>“Third Thing”</a:t>
            </a:r>
          </a:p>
          <a:p>
            <a:r>
              <a:rPr lang="en-US" sz="2000" dirty="0"/>
              <a:t>Reframing</a:t>
            </a:r>
          </a:p>
          <a:p>
            <a:r>
              <a:rPr lang="en-US" sz="2000" dirty="0"/>
              <a:t>Reconstruction of meaning</a:t>
            </a:r>
          </a:p>
          <a:p>
            <a:r>
              <a:rPr lang="en-US" sz="2000" dirty="0"/>
              <a:t>Reintegration</a:t>
            </a:r>
          </a:p>
          <a:p>
            <a:r>
              <a:rPr lang="en-US" sz="2000" dirty="0"/>
              <a:t>Decreased anxiety</a:t>
            </a:r>
          </a:p>
          <a:p>
            <a:r>
              <a:rPr lang="en-US" sz="2000" dirty="0"/>
              <a:t>Gratitude</a:t>
            </a:r>
          </a:p>
          <a:p>
            <a:pPr marL="0" indent="0">
              <a:buNone/>
            </a:pPr>
            <a:endParaRPr lang="en-US" dirty="0"/>
          </a:p>
        </p:txBody>
      </p:sp>
    </p:spTree>
    <p:extLst>
      <p:ext uri="{BB962C8B-B14F-4D97-AF65-F5344CB8AC3E}">
        <p14:creationId xmlns:p14="http://schemas.microsoft.com/office/powerpoint/2010/main" val="209354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71A7-62D9-8E48-89A3-AF5A94303484}"/>
              </a:ext>
            </a:extLst>
          </p:cNvPr>
          <p:cNvSpPr>
            <a:spLocks noGrp="1"/>
          </p:cNvSpPr>
          <p:nvPr>
            <p:ph type="title"/>
          </p:nvPr>
        </p:nvSpPr>
        <p:spPr>
          <a:xfrm>
            <a:off x="628650" y="365127"/>
            <a:ext cx="5474199" cy="960240"/>
          </a:xfrm>
        </p:spPr>
        <p:txBody>
          <a:bodyPr>
            <a:normAutofit fontScale="90000"/>
          </a:bodyPr>
          <a:lstStyle/>
          <a:p>
            <a:r>
              <a:rPr lang="en-US" b="1" dirty="0"/>
              <a:t>Sequence of Meetings</a:t>
            </a:r>
            <a:br>
              <a:rPr lang="en-US" dirty="0"/>
            </a:br>
            <a:endParaRPr lang="en-US" dirty="0"/>
          </a:p>
        </p:txBody>
      </p:sp>
      <p:sp>
        <p:nvSpPr>
          <p:cNvPr id="3" name="Content Placeholder 2">
            <a:extLst>
              <a:ext uri="{FF2B5EF4-FFF2-40B4-BE49-F238E27FC236}">
                <a16:creationId xmlns:a16="http://schemas.microsoft.com/office/drawing/2014/main" id="{5AFC3ED4-9B5B-7F4E-B894-F842DAC4B3EA}"/>
              </a:ext>
            </a:extLst>
          </p:cNvPr>
          <p:cNvSpPr>
            <a:spLocks noGrp="1"/>
          </p:cNvSpPr>
          <p:nvPr>
            <p:ph idx="1"/>
          </p:nvPr>
        </p:nvSpPr>
        <p:spPr>
          <a:xfrm>
            <a:off x="628649" y="965771"/>
            <a:ext cx="8207125" cy="5211192"/>
          </a:xfrm>
        </p:spPr>
        <p:txBody>
          <a:bodyPr>
            <a:normAutofit fontScale="32500" lnSpcReduction="20000"/>
          </a:bodyPr>
          <a:lstStyle/>
          <a:p>
            <a:pPr marL="0" indent="0">
              <a:buNone/>
            </a:pPr>
            <a:endParaRPr lang="en-US" sz="7200" b="1" dirty="0"/>
          </a:p>
          <a:p>
            <a:pPr marL="0" indent="0">
              <a:buNone/>
            </a:pPr>
            <a:r>
              <a:rPr lang="en-US" sz="6200" b="1" dirty="0"/>
              <a:t>Meeting One – Introductions</a:t>
            </a:r>
            <a:endParaRPr lang="en-US" sz="6200" dirty="0"/>
          </a:p>
          <a:p>
            <a:r>
              <a:rPr lang="en-US" sz="6200" dirty="0"/>
              <a:t>Brief spoken introduction of yourself and your loved one</a:t>
            </a:r>
          </a:p>
          <a:p>
            <a:r>
              <a:rPr lang="en-US" sz="6200" dirty="0"/>
              <a:t>Introduction of the elements of grief via writing prompt:</a:t>
            </a:r>
          </a:p>
          <a:p>
            <a:pPr marL="0" indent="0">
              <a:buNone/>
            </a:pPr>
            <a:endParaRPr lang="en-US" sz="4900" dirty="0"/>
          </a:p>
          <a:p>
            <a:pPr marL="0" indent="0">
              <a:buNone/>
            </a:pPr>
            <a:r>
              <a:rPr lang="en-US" sz="4900" dirty="0"/>
              <a:t>“You will lose someone you can’t live without and your heart will be broken, and the bad news is that you will never completely get over the loss of your beloved. But this is also the good news. They live forever in your broken heart that doesn’t seal back up. And you come through.” </a:t>
            </a:r>
          </a:p>
          <a:p>
            <a:pPr marL="0" indent="0">
              <a:buNone/>
            </a:pPr>
            <a:r>
              <a:rPr lang="en-US" sz="4900" dirty="0"/>
              <a:t>—Anne Lamott</a:t>
            </a:r>
          </a:p>
          <a:p>
            <a:pPr marL="0" indent="0">
              <a:buNone/>
            </a:pPr>
            <a:r>
              <a:rPr lang="en-US" sz="6200" dirty="0"/>
              <a:t> </a:t>
            </a:r>
          </a:p>
          <a:p>
            <a:pPr marL="0" indent="0">
              <a:buNone/>
            </a:pPr>
            <a:r>
              <a:rPr lang="en-US" sz="6200" b="1" dirty="0"/>
              <a:t>Meeting Two – Honoring our loved ones with objects and stories</a:t>
            </a:r>
            <a:endParaRPr lang="en-US" sz="6200" dirty="0"/>
          </a:p>
          <a:p>
            <a:r>
              <a:rPr lang="en-US" sz="6200" dirty="0"/>
              <a:t>Share a favorite photograph and/or a beloved object</a:t>
            </a:r>
          </a:p>
          <a:p>
            <a:r>
              <a:rPr lang="en-US" sz="6200" dirty="0"/>
              <a:t>Share the qualities you treasure in your loved one</a:t>
            </a:r>
          </a:p>
          <a:p>
            <a:pPr marL="0" indent="0">
              <a:buNone/>
            </a:pPr>
            <a:endParaRPr lang="en-US" sz="6200" dirty="0"/>
          </a:p>
          <a:p>
            <a:pPr marL="0" indent="0">
              <a:buNone/>
            </a:pPr>
            <a:r>
              <a:rPr lang="en-US" sz="6200" b="1" dirty="0"/>
              <a:t>Meeting Three – Metaphors for grief</a:t>
            </a:r>
            <a:endParaRPr lang="en-US" sz="6200" dirty="0"/>
          </a:p>
          <a:p>
            <a:r>
              <a:rPr lang="en-US" sz="6200" dirty="0"/>
              <a:t>Explore the pain of loss through poetry and metaphor</a:t>
            </a:r>
          </a:p>
          <a:p>
            <a:pPr marL="0" indent="0">
              <a:buNone/>
            </a:pPr>
            <a:r>
              <a:rPr lang="en-US" sz="7200" dirty="0"/>
              <a:t> </a:t>
            </a:r>
          </a:p>
          <a:p>
            <a:endParaRPr lang="en-US" dirty="0"/>
          </a:p>
        </p:txBody>
      </p:sp>
    </p:spTree>
    <p:extLst>
      <p:ext uri="{BB962C8B-B14F-4D97-AF65-F5344CB8AC3E}">
        <p14:creationId xmlns:p14="http://schemas.microsoft.com/office/powerpoint/2010/main" val="42523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D774-2CE8-C74D-8364-A315D59CD97E}"/>
              </a:ext>
            </a:extLst>
          </p:cNvPr>
          <p:cNvSpPr>
            <a:spLocks noGrp="1"/>
          </p:cNvSpPr>
          <p:nvPr>
            <p:ph type="title"/>
          </p:nvPr>
        </p:nvSpPr>
        <p:spPr/>
        <p:txBody>
          <a:bodyPr>
            <a:normAutofit/>
          </a:bodyPr>
          <a:lstStyle/>
          <a:p>
            <a:r>
              <a:rPr lang="en-US" sz="3000" b="1" dirty="0"/>
              <a:t>Sequence of Meetings (continued)</a:t>
            </a:r>
            <a:endParaRPr lang="en-US" sz="3000" dirty="0"/>
          </a:p>
        </p:txBody>
      </p:sp>
      <p:sp>
        <p:nvSpPr>
          <p:cNvPr id="3" name="Content Placeholder 2">
            <a:extLst>
              <a:ext uri="{FF2B5EF4-FFF2-40B4-BE49-F238E27FC236}">
                <a16:creationId xmlns:a16="http://schemas.microsoft.com/office/drawing/2014/main" id="{8DD32BA9-2252-BF45-B035-25427FC0D1C0}"/>
              </a:ext>
            </a:extLst>
          </p:cNvPr>
          <p:cNvSpPr>
            <a:spLocks noGrp="1"/>
          </p:cNvSpPr>
          <p:nvPr>
            <p:ph idx="1"/>
          </p:nvPr>
        </p:nvSpPr>
        <p:spPr>
          <a:xfrm>
            <a:off x="628649" y="1825625"/>
            <a:ext cx="8073561" cy="4351338"/>
          </a:xfrm>
        </p:spPr>
        <p:txBody>
          <a:bodyPr>
            <a:normAutofit fontScale="92500" lnSpcReduction="10000"/>
          </a:bodyPr>
          <a:lstStyle/>
          <a:p>
            <a:pPr marL="0" indent="0">
              <a:buNone/>
            </a:pPr>
            <a:r>
              <a:rPr lang="en-US" sz="2200" b="1" dirty="0"/>
              <a:t>Meeting Four – Letters </a:t>
            </a:r>
            <a:endParaRPr lang="en-US" sz="2200" dirty="0"/>
          </a:p>
          <a:p>
            <a:r>
              <a:rPr lang="en-US" sz="2200" dirty="0"/>
              <a:t>Write a letter to your loved one</a:t>
            </a:r>
          </a:p>
          <a:p>
            <a:r>
              <a:rPr lang="en-US" sz="2200" dirty="0"/>
              <a:t>Write a letter that you imagine your loved one writes to you</a:t>
            </a:r>
          </a:p>
          <a:p>
            <a:pPr marL="0" indent="0">
              <a:buNone/>
            </a:pPr>
            <a:r>
              <a:rPr lang="en-US" sz="2200" b="1" dirty="0"/>
              <a:t> </a:t>
            </a:r>
            <a:endParaRPr lang="en-US" sz="2200" dirty="0"/>
          </a:p>
          <a:p>
            <a:pPr marL="0" indent="0">
              <a:buNone/>
            </a:pPr>
            <a:r>
              <a:rPr lang="en-US" sz="2200" b="1" dirty="0"/>
              <a:t>Session Five – Celebration of Memories</a:t>
            </a:r>
            <a:endParaRPr lang="en-US" sz="2200" dirty="0"/>
          </a:p>
          <a:p>
            <a:r>
              <a:rPr lang="en-US" sz="2200" dirty="0"/>
              <a:t>Tell stories about your loved one</a:t>
            </a:r>
          </a:p>
          <a:p>
            <a:r>
              <a:rPr lang="en-US" sz="2200" dirty="0"/>
              <a:t>Suggested themes: Adventures, laughter, food, surprises</a:t>
            </a:r>
          </a:p>
          <a:p>
            <a:pPr marL="0" indent="0">
              <a:buNone/>
            </a:pPr>
            <a:r>
              <a:rPr lang="en-US" sz="2200" b="1" dirty="0"/>
              <a:t> </a:t>
            </a:r>
            <a:endParaRPr lang="en-US" sz="2200" dirty="0"/>
          </a:p>
          <a:p>
            <a:pPr marL="0" indent="0">
              <a:buNone/>
            </a:pPr>
            <a:r>
              <a:rPr lang="en-US" sz="2200" b="1" dirty="0"/>
              <a:t>Session Six – Group Closure and Blessings</a:t>
            </a:r>
            <a:endParaRPr lang="en-US" sz="2200" dirty="0"/>
          </a:p>
          <a:p>
            <a:r>
              <a:rPr lang="en-US" sz="2200" dirty="0"/>
              <a:t>What have you gained from being part of this group? </a:t>
            </a:r>
          </a:p>
          <a:p>
            <a:r>
              <a:rPr lang="en-US" sz="2200" dirty="0"/>
              <a:t>What do you hope to carry forward?</a:t>
            </a:r>
          </a:p>
          <a:p>
            <a:r>
              <a:rPr lang="en-US" sz="2200" dirty="0"/>
              <a:t>Write blessings for each other</a:t>
            </a:r>
          </a:p>
          <a:p>
            <a:endParaRPr lang="en-US" dirty="0"/>
          </a:p>
        </p:txBody>
      </p:sp>
    </p:spTree>
    <p:extLst>
      <p:ext uri="{BB962C8B-B14F-4D97-AF65-F5344CB8AC3E}">
        <p14:creationId xmlns:p14="http://schemas.microsoft.com/office/powerpoint/2010/main" val="340312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D27C-EFBE-474C-BB64-F7C448AB2D45}"/>
              </a:ext>
            </a:extLst>
          </p:cNvPr>
          <p:cNvSpPr>
            <a:spLocks noGrp="1"/>
          </p:cNvSpPr>
          <p:nvPr>
            <p:ph type="title"/>
          </p:nvPr>
        </p:nvSpPr>
        <p:spPr>
          <a:xfrm>
            <a:off x="246580" y="0"/>
            <a:ext cx="7970819" cy="1309562"/>
          </a:xfrm>
        </p:spPr>
        <p:txBody>
          <a:bodyPr>
            <a:normAutofit/>
          </a:bodyPr>
          <a:lstStyle/>
          <a:p>
            <a:r>
              <a:rPr lang="en-US" sz="3000" dirty="0"/>
              <a:t>Bibliography: Books</a:t>
            </a:r>
          </a:p>
        </p:txBody>
      </p:sp>
      <p:sp>
        <p:nvSpPr>
          <p:cNvPr id="3" name="Content Placeholder 2">
            <a:extLst>
              <a:ext uri="{FF2B5EF4-FFF2-40B4-BE49-F238E27FC236}">
                <a16:creationId xmlns:a16="http://schemas.microsoft.com/office/drawing/2014/main" id="{B03F80A7-DDB2-F142-9468-A9BD02FC636A}"/>
              </a:ext>
            </a:extLst>
          </p:cNvPr>
          <p:cNvSpPr>
            <a:spLocks noGrp="1"/>
          </p:cNvSpPr>
          <p:nvPr>
            <p:ph idx="1"/>
          </p:nvPr>
        </p:nvSpPr>
        <p:spPr>
          <a:xfrm>
            <a:off x="246580" y="1335640"/>
            <a:ext cx="8650840" cy="5260369"/>
          </a:xfrm>
        </p:spPr>
        <p:txBody>
          <a:bodyPr>
            <a:normAutofit lnSpcReduction="10000"/>
          </a:bodyPr>
          <a:lstStyle/>
          <a:p>
            <a:pPr marL="0" indent="0">
              <a:buNone/>
            </a:pPr>
            <a:r>
              <a:rPr lang="en-US" sz="1800" dirty="0"/>
              <a:t>Charon, Rita, 2006. </a:t>
            </a:r>
            <a:r>
              <a:rPr lang="en-US" sz="1800" i="1" dirty="0"/>
              <a:t>Narrative Medicine: Honoring the Stories of Illness</a:t>
            </a:r>
            <a:r>
              <a:rPr lang="en-US" sz="1800" dirty="0"/>
              <a:t>. Cary, North Carolina: Oxford University Press. </a:t>
            </a:r>
          </a:p>
          <a:p>
            <a:pPr marL="0" indent="0">
              <a:buNone/>
            </a:pPr>
            <a:r>
              <a:rPr lang="en-US" sz="1800" dirty="0"/>
              <a:t>Hedtke, Lorraine, 2012. </a:t>
            </a:r>
            <a:r>
              <a:rPr lang="en-US" sz="1800" i="1" dirty="0"/>
              <a:t>Bereavement Support Groups: Breathing Life into Stories of the Dead</a:t>
            </a:r>
            <a:r>
              <a:rPr lang="en-US" sz="1800" dirty="0"/>
              <a:t>. Chagrin Falls, Ohio: Taos Institute Publications.</a:t>
            </a:r>
          </a:p>
          <a:p>
            <a:pPr marL="0" indent="0">
              <a:buNone/>
            </a:pPr>
            <a:r>
              <a:rPr lang="en-US" sz="1800" dirty="0"/>
              <a:t>Jeffers, Steven L.  and Harold Ivan Smith, 2010. </a:t>
            </a:r>
            <a:r>
              <a:rPr lang="en-US" sz="1800" i="1" dirty="0"/>
              <a:t>Finding a Sacred Oasis in Grief: A Resource Manual for Pastoral Care Givers. </a:t>
            </a:r>
            <a:r>
              <a:rPr lang="en-US" sz="1800" dirty="0"/>
              <a:t>Louisville: Westminster John Knox Press.</a:t>
            </a:r>
          </a:p>
          <a:p>
            <a:pPr marL="0" indent="0">
              <a:buNone/>
            </a:pPr>
            <a:r>
              <a:rPr lang="en-US" sz="1800" dirty="0"/>
              <a:t>Klass, Dennis, Robert A. Neimeyer, Edith Maria Steffen, Darcy L. Harris (eds.), 2017. </a:t>
            </a:r>
            <a:r>
              <a:rPr lang="en-US" sz="1800" i="1" dirty="0"/>
              <a:t>Continuing Bonds in Bereavement: New Directions for Research and Practice</a:t>
            </a:r>
            <a:r>
              <a:rPr lang="en-US" sz="1800" dirty="0"/>
              <a:t>. New York: Routledge.</a:t>
            </a:r>
          </a:p>
          <a:p>
            <a:pPr marL="0" indent="0">
              <a:buNone/>
            </a:pPr>
            <a:r>
              <a:rPr lang="en-US" sz="1800" dirty="0"/>
              <a:t>Mitchell, Kenneth R. and Herbert Anderson, 1983. </a:t>
            </a:r>
            <a:r>
              <a:rPr lang="en-US" sz="1800" i="1" dirty="0"/>
              <a:t>All Our Losses, All Our Griefs: Resources for Pastoral Care. </a:t>
            </a:r>
            <a:r>
              <a:rPr lang="en-US" sz="1800" dirty="0"/>
              <a:t>Louisville: Westminster John Knox Press.</a:t>
            </a:r>
          </a:p>
          <a:p>
            <a:pPr marL="0" indent="0">
              <a:buNone/>
            </a:pPr>
            <a:r>
              <a:rPr lang="en-US" sz="1800" dirty="0"/>
              <a:t>O’Donahue, John, 2008. </a:t>
            </a:r>
            <a:r>
              <a:rPr lang="en-US" sz="1800" i="1" dirty="0"/>
              <a:t>To Bless the Space Between Us: A Book of Blessings. </a:t>
            </a:r>
            <a:r>
              <a:rPr lang="en-US" sz="1800" dirty="0"/>
              <a:t>New York: Doubleday Press.</a:t>
            </a:r>
            <a:r>
              <a:rPr lang="en-US" sz="1800" i="1" dirty="0"/>
              <a:t> </a:t>
            </a:r>
            <a:endParaRPr lang="en-US" sz="1800" dirty="0"/>
          </a:p>
          <a:p>
            <a:pPr marL="0" indent="0">
              <a:buNone/>
            </a:pPr>
            <a:r>
              <a:rPr lang="en-US" sz="1800" dirty="0"/>
              <a:t>Palmer, Parker J., 2004. </a:t>
            </a:r>
            <a:r>
              <a:rPr lang="en-US" sz="1800" i="1" dirty="0"/>
              <a:t>A Hidden Wholeness</a:t>
            </a:r>
            <a:r>
              <a:rPr lang="en-US" sz="1800" b="1" i="1" dirty="0"/>
              <a:t>: </a:t>
            </a:r>
            <a:r>
              <a:rPr lang="en-US" sz="1800" i="1" dirty="0"/>
              <a:t>The Journey Toward an Undivided Life</a:t>
            </a:r>
            <a:r>
              <a:rPr lang="en-US" sz="1800" dirty="0"/>
              <a:t>. San Francisco: Jossey Bass.</a:t>
            </a:r>
          </a:p>
          <a:p>
            <a:pPr marL="0" indent="0">
              <a:buNone/>
            </a:pPr>
            <a:r>
              <a:rPr lang="en-US" sz="1800" dirty="0"/>
              <a:t>Weller, Francis, (foreword by Michael Lerner), 2015. </a:t>
            </a:r>
            <a:r>
              <a:rPr lang="en-US" sz="1800" i="1" dirty="0"/>
              <a:t>The Wild Edge of Sorrow: Rituals of Renewal and the Sacred Work of Grief</a:t>
            </a:r>
            <a:r>
              <a:rPr lang="en-US" sz="1800" dirty="0"/>
              <a:t>. Berkeley: Doubleday Press.</a:t>
            </a:r>
            <a:r>
              <a:rPr lang="en-US" sz="1800" b="1" dirty="0"/>
              <a:t> </a:t>
            </a:r>
          </a:p>
          <a:p>
            <a:pPr marL="0" indent="0">
              <a:buNone/>
            </a:pPr>
            <a:r>
              <a:rPr lang="en-US" sz="1800" dirty="0"/>
              <a:t>Wolfelt, Alan D., 2004. </a:t>
            </a:r>
            <a:r>
              <a:rPr lang="en-US" sz="1800" i="1" dirty="0"/>
              <a:t>The Understanding Your Grief Support Group Guide: Starting and Leading a Bereavement Support Group. </a:t>
            </a:r>
            <a:r>
              <a:rPr lang="en-US" sz="1800" dirty="0"/>
              <a:t>Chicago, Companion Press.</a:t>
            </a:r>
          </a:p>
          <a:p>
            <a:pPr marL="0" indent="0">
              <a:buNone/>
            </a:pPr>
            <a:endParaRPr lang="en-US" sz="1600" dirty="0"/>
          </a:p>
          <a:p>
            <a:pPr marL="0" lvl="0" indent="0">
              <a:buNone/>
            </a:pPr>
            <a:endParaRPr lang="en-US" dirty="0"/>
          </a:p>
          <a:p>
            <a:endParaRPr lang="en-US" dirty="0"/>
          </a:p>
        </p:txBody>
      </p:sp>
    </p:spTree>
    <p:extLst>
      <p:ext uri="{BB962C8B-B14F-4D97-AF65-F5344CB8AC3E}">
        <p14:creationId xmlns:p14="http://schemas.microsoft.com/office/powerpoint/2010/main" val="376391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3B2C-18CB-B749-A442-3C6A9592224B}"/>
              </a:ext>
            </a:extLst>
          </p:cNvPr>
          <p:cNvSpPr>
            <a:spLocks noGrp="1"/>
          </p:cNvSpPr>
          <p:nvPr>
            <p:ph type="title"/>
          </p:nvPr>
        </p:nvSpPr>
        <p:spPr>
          <a:xfrm>
            <a:off x="628650" y="365127"/>
            <a:ext cx="7886700" cy="518538"/>
          </a:xfrm>
        </p:spPr>
        <p:txBody>
          <a:bodyPr>
            <a:normAutofit fontScale="90000"/>
          </a:bodyPr>
          <a:lstStyle/>
          <a:p>
            <a:r>
              <a:rPr lang="en-US" dirty="0"/>
              <a:t>Bibliography: Articles</a:t>
            </a:r>
          </a:p>
        </p:txBody>
      </p:sp>
      <p:sp>
        <p:nvSpPr>
          <p:cNvPr id="3" name="Content Placeholder 2">
            <a:extLst>
              <a:ext uri="{FF2B5EF4-FFF2-40B4-BE49-F238E27FC236}">
                <a16:creationId xmlns:a16="http://schemas.microsoft.com/office/drawing/2014/main" id="{5B92760A-6559-814C-8F07-EB3A5ABD7D1C}"/>
              </a:ext>
            </a:extLst>
          </p:cNvPr>
          <p:cNvSpPr>
            <a:spLocks noGrp="1"/>
          </p:cNvSpPr>
          <p:nvPr>
            <p:ph idx="1"/>
          </p:nvPr>
        </p:nvSpPr>
        <p:spPr>
          <a:xfrm>
            <a:off x="628650" y="1068081"/>
            <a:ext cx="7886700" cy="5108882"/>
          </a:xfrm>
        </p:spPr>
        <p:txBody>
          <a:bodyPr>
            <a:normAutofit fontScale="32500" lnSpcReduction="20000"/>
          </a:bodyPr>
          <a:lstStyle/>
          <a:p>
            <a:pPr marL="0" indent="0">
              <a:buNone/>
            </a:pPr>
            <a:r>
              <a:rPr lang="en-US" sz="4300" dirty="0"/>
              <a:t>Bolton G. "Writing is a way of saying things I can't say"--therapeutic creative writing: a qualitative study of its value to people with cancer cared for in cancer and palliative healthcare. Med </a:t>
            </a:r>
            <a:r>
              <a:rPr lang="en-US" sz="4300" dirty="0" err="1"/>
              <a:t>Humanit</a:t>
            </a:r>
            <a:r>
              <a:rPr lang="en-US" sz="4300" dirty="0"/>
              <a:t>. 2008 Jun;34(1):40-6. </a:t>
            </a:r>
            <a:r>
              <a:rPr lang="en-US" sz="4300" dirty="0" err="1"/>
              <a:t>doi</a:t>
            </a:r>
            <a:r>
              <a:rPr lang="en-US" sz="4300" dirty="0"/>
              <a:t>: 10.1136/jmh.2007.000255. PMID: 23674539.</a:t>
            </a:r>
          </a:p>
          <a:p>
            <a:pPr marL="0" indent="0">
              <a:buNone/>
            </a:pPr>
            <a:r>
              <a:rPr lang="en-US" sz="4300" dirty="0"/>
              <a:t>Collins A. "It's very humbling": The Effect Experienced by Those Who Facilitate a Legacy Project Session Within Palliative Care. Am J Hosp </a:t>
            </a:r>
            <a:r>
              <a:rPr lang="en-US" sz="4300" dirty="0" err="1"/>
              <a:t>Palliat</a:t>
            </a:r>
            <a:r>
              <a:rPr lang="en-US" sz="4300" dirty="0"/>
              <a:t> Care. 2019 Jan;36(1):65-71. </a:t>
            </a:r>
            <a:r>
              <a:rPr lang="en-US" sz="4300" dirty="0" err="1"/>
              <a:t>doi</a:t>
            </a:r>
            <a:r>
              <a:rPr lang="en-US" sz="4300" dirty="0"/>
              <a:t>: 10.1177/1049909118787772. </a:t>
            </a:r>
            <a:r>
              <a:rPr lang="en-US" sz="4300" dirty="0" err="1"/>
              <a:t>Epub</a:t>
            </a:r>
            <a:r>
              <a:rPr lang="en-US" sz="4300" dirty="0"/>
              <a:t> 2018 Jul 15. PMID: 30009616.</a:t>
            </a:r>
          </a:p>
          <a:p>
            <a:pPr marL="0" indent="0">
              <a:buNone/>
            </a:pPr>
            <a:r>
              <a:rPr lang="en-US" sz="4300" dirty="0" err="1"/>
              <a:t>Crogan</a:t>
            </a:r>
            <a:r>
              <a:rPr lang="en-US" sz="4300" dirty="0"/>
              <a:t> NL, Evans BC, Bendel R. Storytelling intervention for patients with cancer: part 2--pilot testing. Oncol </a:t>
            </a:r>
            <a:r>
              <a:rPr lang="en-US" sz="4300" dirty="0" err="1"/>
              <a:t>Nurs</a:t>
            </a:r>
            <a:r>
              <a:rPr lang="en-US" sz="4300" dirty="0"/>
              <a:t> Forum. 2008 Mar;35(2):265-72. </a:t>
            </a:r>
            <a:r>
              <a:rPr lang="en-US" sz="4300" dirty="0" err="1"/>
              <a:t>doi</a:t>
            </a:r>
            <a:r>
              <a:rPr lang="en-US" sz="4300" dirty="0"/>
              <a:t>: 10.1188/08.ONF.265-272. PMID: 18321839.</a:t>
            </a:r>
          </a:p>
          <a:p>
            <a:pPr marL="0" indent="0">
              <a:buNone/>
            </a:pPr>
            <a:r>
              <a:rPr lang="en-US" sz="4300" dirty="0"/>
              <a:t>Evans BC, </a:t>
            </a:r>
            <a:r>
              <a:rPr lang="en-US" sz="4300" dirty="0" err="1"/>
              <a:t>Crogan</a:t>
            </a:r>
            <a:r>
              <a:rPr lang="en-US" sz="4300" dirty="0"/>
              <a:t> NL, Bendel R. Storytelling intervention for patients with cancer: part 1--development and implementation. Oncol </a:t>
            </a:r>
            <a:r>
              <a:rPr lang="en-US" sz="4300" dirty="0" err="1"/>
              <a:t>Nurs</a:t>
            </a:r>
            <a:r>
              <a:rPr lang="en-US" sz="4300" dirty="0"/>
              <a:t> Forum. 2008 Mar;35(2):257-64. </a:t>
            </a:r>
            <a:r>
              <a:rPr lang="en-US" sz="4300" dirty="0" err="1"/>
              <a:t>doi</a:t>
            </a:r>
            <a:r>
              <a:rPr lang="en-US" sz="4300" dirty="0"/>
              <a:t>: 10.1188/08.ONF.257-264. PMID: 18321838.</a:t>
            </a:r>
          </a:p>
          <a:p>
            <a:pPr marL="0" indent="0">
              <a:buNone/>
            </a:pPr>
            <a:r>
              <a:rPr lang="en-US" sz="4300" dirty="0" err="1"/>
              <a:t>Furnes</a:t>
            </a:r>
            <a:r>
              <a:rPr lang="en-US" sz="4300" dirty="0"/>
              <a:t> B, </a:t>
            </a:r>
            <a:r>
              <a:rPr lang="en-US" sz="4300" dirty="0" err="1"/>
              <a:t>Dysvik</a:t>
            </a:r>
            <a:r>
              <a:rPr lang="en-US" sz="4300" dirty="0"/>
              <a:t> E. A systematic writing program as a tool in the grief process: part 1. Patient Prefer Adherence. 2010 Dec 6;4:425-31. </a:t>
            </a:r>
            <a:r>
              <a:rPr lang="en-US" sz="4300" dirty="0" err="1"/>
              <a:t>doi</a:t>
            </a:r>
            <a:r>
              <a:rPr lang="en-US" sz="4300" dirty="0"/>
              <a:t>: 10.2147/PPA.S14864. PMID: 21206518; PMCID: PMC3003609. </a:t>
            </a:r>
            <a:r>
              <a:rPr lang="en-US" sz="4300" u="sng" dirty="0">
                <a:hlinkClick r:id="rId2"/>
              </a:rPr>
              <a:t>https://pubmed.ncbi.nlm.nih.gov/21311698/</a:t>
            </a:r>
            <a:endParaRPr lang="en-US" sz="4300" dirty="0"/>
          </a:p>
          <a:p>
            <a:pPr marL="0" indent="0">
              <a:buNone/>
            </a:pPr>
            <a:r>
              <a:rPr lang="en-US" sz="4300" dirty="0" err="1"/>
              <a:t>Ihrmark</a:t>
            </a:r>
            <a:r>
              <a:rPr lang="en-US" sz="4300" dirty="0"/>
              <a:t> C, Hansen EM, Eklund J, </a:t>
            </a:r>
            <a:r>
              <a:rPr lang="en-US" sz="4300" dirty="0" err="1"/>
              <a:t>Stödberg</a:t>
            </a:r>
            <a:r>
              <a:rPr lang="en-US" sz="4300" dirty="0"/>
              <a:t> R. "You are weeping for that which has been your delight": to experience and recover from grief. Omega (Westport). 2011-2012;64(3):223-39. </a:t>
            </a:r>
            <a:r>
              <a:rPr lang="en-US" sz="4300" dirty="0" err="1"/>
              <a:t>doi</a:t>
            </a:r>
            <a:r>
              <a:rPr lang="en-US" sz="4300" dirty="0"/>
              <a:t>: 10.2190/om.64.3.c. PMID: 22455107.</a:t>
            </a:r>
          </a:p>
          <a:p>
            <a:pPr marL="0" indent="0">
              <a:buNone/>
            </a:pPr>
            <a:r>
              <a:rPr lang="en-US" sz="4300" dirty="0" err="1"/>
              <a:t>Memarian</a:t>
            </a:r>
            <a:r>
              <a:rPr lang="en-US" sz="4300" dirty="0"/>
              <a:t> N, Torre JB, Haltom KE, Stanton AL, Lieberman MD. Neural activity during affect labeling predicts expressive writing effects on well-being: GLM and SVM approaches. </a:t>
            </a:r>
            <a:r>
              <a:rPr lang="en-US" sz="4300" dirty="0" err="1"/>
              <a:t>Soc</a:t>
            </a:r>
            <a:r>
              <a:rPr lang="en-US" sz="4300" dirty="0"/>
              <a:t> </a:t>
            </a:r>
            <a:r>
              <a:rPr lang="en-US" sz="4300" dirty="0" err="1"/>
              <a:t>Cogn</a:t>
            </a:r>
            <a:r>
              <a:rPr lang="en-US" sz="4300" dirty="0"/>
              <a:t> Affect </a:t>
            </a:r>
            <a:r>
              <a:rPr lang="en-US" sz="4300" dirty="0" err="1"/>
              <a:t>Neurosci</a:t>
            </a:r>
            <a:r>
              <a:rPr lang="en-US" sz="4300" dirty="0"/>
              <a:t>. 2017 Sep 1;12(9):1437-1447. </a:t>
            </a:r>
            <a:r>
              <a:rPr lang="en-US" sz="4300" dirty="0" err="1"/>
              <a:t>doi</a:t>
            </a:r>
            <a:r>
              <a:rPr lang="en-US" sz="4300" dirty="0"/>
              <a:t>: 10.1093/scan/nsx084. PMID: 28992270; PMCID: PMC5629828. </a:t>
            </a:r>
            <a:r>
              <a:rPr lang="en-US" sz="4300" dirty="0">
                <a:hlinkClick r:id="rId3"/>
              </a:rPr>
              <a:t>https://www.ncbi.nlm.nih.gov/pmc/articles/PMC5629828</a:t>
            </a:r>
            <a:r>
              <a:rPr lang="en-US" sz="4300" dirty="0"/>
              <a:t> </a:t>
            </a:r>
          </a:p>
          <a:p>
            <a:pPr marL="0" indent="0">
              <a:buNone/>
            </a:pPr>
            <a:r>
              <a:rPr lang="en-US" sz="4300" dirty="0"/>
              <a:t>Palma A, Rojas V, </a:t>
            </a:r>
            <a:r>
              <a:rPr lang="en-US" sz="4300" dirty="0" err="1"/>
              <a:t>Ihl</a:t>
            </a:r>
            <a:r>
              <a:rPr lang="en-US" sz="4300" dirty="0"/>
              <a:t> F, Ávila C, Plaza-</a:t>
            </a:r>
            <a:r>
              <a:rPr lang="en-US" sz="4300" dirty="0" err="1"/>
              <a:t>Parrochia</a:t>
            </a:r>
            <a:r>
              <a:rPr lang="en-US" sz="4300" dirty="0"/>
              <a:t> F, </a:t>
            </a:r>
            <a:r>
              <a:rPr lang="en-US" sz="4300" dirty="0" err="1"/>
              <a:t>Estuardo</a:t>
            </a:r>
            <a:r>
              <a:rPr lang="en-US" sz="4300" dirty="0"/>
              <a:t> N, Castillo D. Implementation of a Palliative Hospital-Centered Spiritual and Psychological Telehealth System During COVID-19 Pandemic. J Pain Symptom Manage. 2021 Nov;62(5):1015-1019. </a:t>
            </a:r>
            <a:r>
              <a:rPr lang="en-US" sz="4300" dirty="0" err="1"/>
              <a:t>doi</a:t>
            </a:r>
            <a:r>
              <a:rPr lang="en-US" sz="4300" dirty="0"/>
              <a:t>: 10.1016/j.jpainsymman.2021.04.016. </a:t>
            </a:r>
            <a:r>
              <a:rPr lang="en-US" sz="4300" dirty="0" err="1"/>
              <a:t>Epub</a:t>
            </a:r>
            <a:r>
              <a:rPr lang="en-US" sz="4300" dirty="0"/>
              <a:t> 2021 May 3. PMID: 33957254; PMCID: PMC8091732.</a:t>
            </a:r>
          </a:p>
          <a:p>
            <a:pPr marL="0" indent="0">
              <a:buNone/>
            </a:pPr>
            <a:endParaRPr lang="en-US" dirty="0"/>
          </a:p>
          <a:p>
            <a:pPr marL="0" indent="0">
              <a:buNone/>
            </a:pPr>
            <a:endParaRPr lang="en-US" dirty="0"/>
          </a:p>
          <a:p>
            <a:pPr marL="0" indent="0">
              <a:buNone/>
            </a:pPr>
            <a:endParaRPr lang="en-US" dirty="0"/>
          </a:p>
          <a:p>
            <a:pPr marL="0" indent="0">
              <a:buNone/>
            </a:pPr>
            <a:endParaRPr lang="en-US" sz="1600" dirty="0"/>
          </a:p>
          <a:p>
            <a:endParaRPr lang="en-US" sz="1600" dirty="0"/>
          </a:p>
        </p:txBody>
      </p:sp>
    </p:spTree>
    <p:extLst>
      <p:ext uri="{BB962C8B-B14F-4D97-AF65-F5344CB8AC3E}">
        <p14:creationId xmlns:p14="http://schemas.microsoft.com/office/powerpoint/2010/main" val="2501101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9B7243D8FBBD47AF6212095E442018" ma:contentTypeVersion="13" ma:contentTypeDescription="Create a new document." ma:contentTypeScope="" ma:versionID="d9163ddd3a076e418a055381cc77f3c9">
  <xsd:schema xmlns:xsd="http://www.w3.org/2001/XMLSchema" xmlns:xs="http://www.w3.org/2001/XMLSchema" xmlns:p="http://schemas.microsoft.com/office/2006/metadata/properties" xmlns:ns3="f741d61d-fe02-4db9-bf68-fe1bdc6b6938" xmlns:ns4="a51f194f-aa0b-4154-8191-7ff1748ed5fe" targetNamespace="http://schemas.microsoft.com/office/2006/metadata/properties" ma:root="true" ma:fieldsID="989e0bc48bd0396d59b14a23bd1c7af0" ns3:_="" ns4:_="">
    <xsd:import namespace="f741d61d-fe02-4db9-bf68-fe1bdc6b6938"/>
    <xsd:import namespace="a51f194f-aa0b-4154-8191-7ff1748ed5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1d61d-fe02-4db9-bf68-fe1bdc6b693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1f194f-aa0b-4154-8191-7ff1748ed5f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2CF3BE-8E85-44BB-8EDE-2B33E71992A6}">
  <ds:schemaRefs>
    <ds:schemaRef ds:uri="http://schemas.microsoft.com/sharepoint/v3/contenttype/forms"/>
  </ds:schemaRefs>
</ds:datastoreItem>
</file>

<file path=customXml/itemProps2.xml><?xml version="1.0" encoding="utf-8"?>
<ds:datastoreItem xmlns:ds="http://schemas.openxmlformats.org/officeDocument/2006/customXml" ds:itemID="{4F620D2C-3E1A-4534-B555-518CA98CB94F}">
  <ds:schemaRefs>
    <ds:schemaRef ds:uri="http://schemas.microsoft.com/office/2006/metadata/properties"/>
    <ds:schemaRef ds:uri="http://www.w3.org/XML/1998/namespace"/>
    <ds:schemaRef ds:uri="a51f194f-aa0b-4154-8191-7ff1748ed5f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f741d61d-fe02-4db9-bf68-fe1bdc6b6938"/>
    <ds:schemaRef ds:uri="http://purl.org/dc/dcmitype/"/>
  </ds:schemaRefs>
</ds:datastoreItem>
</file>

<file path=customXml/itemProps3.xml><?xml version="1.0" encoding="utf-8"?>
<ds:datastoreItem xmlns:ds="http://schemas.openxmlformats.org/officeDocument/2006/customXml" ds:itemID="{95C04F89-8F73-4DF4-99C0-34C7D339B5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1d61d-fe02-4db9-bf68-fe1bdc6b6938"/>
    <ds:schemaRef ds:uri="a51f194f-aa0b-4154-8191-7ff1748ed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27392</TotalTime>
  <Words>1835</Words>
  <Application>Microsoft Macintosh PowerPoint</Application>
  <PresentationFormat>On-screen Show (4:3)</PresentationFormat>
  <Paragraphs>102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Finding Our Way in Grief</vt:lpstr>
      <vt:lpstr> </vt:lpstr>
      <vt:lpstr>Summary</vt:lpstr>
      <vt:lpstr>Key Ingredients </vt:lpstr>
      <vt:lpstr>Benefits of Writing, Literature and Storytelling</vt:lpstr>
      <vt:lpstr>Sequence of Meetings </vt:lpstr>
      <vt:lpstr>Sequence of Meetings (continued)</vt:lpstr>
      <vt:lpstr>Bibliography: Books</vt:lpstr>
      <vt:lpstr>Bibliography: Articles</vt:lpstr>
      <vt:lpstr>Bibliography: Articles (continued)</vt:lpstr>
    </vt:vector>
  </TitlesOfParts>
  <Company>Home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Elise Cushman</dc:creator>
  <cp:lastModifiedBy>Marv Klassen-Landis</cp:lastModifiedBy>
  <cp:revision>67</cp:revision>
  <dcterms:created xsi:type="dcterms:W3CDTF">2020-10-30T19:32:10Z</dcterms:created>
  <dcterms:modified xsi:type="dcterms:W3CDTF">2023-04-10T16:32:38Z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0x010100449B7243D8FBBD47AF6212095E442018</vt:lpwstr>
  </property>
</Properties>
</file>